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76" r:id="rId4"/>
    <p:sldId id="306" r:id="rId5"/>
    <p:sldId id="307" r:id="rId6"/>
    <p:sldId id="281" r:id="rId7"/>
    <p:sldId id="282" r:id="rId8"/>
    <p:sldId id="284" r:id="rId9"/>
    <p:sldId id="308" r:id="rId10"/>
    <p:sldId id="311" r:id="rId11"/>
    <p:sldId id="285" r:id="rId12"/>
    <p:sldId id="314" r:id="rId13"/>
    <p:sldId id="312" r:id="rId14"/>
    <p:sldId id="288" r:id="rId15"/>
    <p:sldId id="310" r:id="rId16"/>
    <p:sldId id="290" r:id="rId17"/>
    <p:sldId id="291" r:id="rId18"/>
    <p:sldId id="292" r:id="rId19"/>
    <p:sldId id="293" r:id="rId20"/>
    <p:sldId id="294" r:id="rId21"/>
    <p:sldId id="315" r:id="rId22"/>
    <p:sldId id="313" r:id="rId23"/>
    <p:sldId id="256" r:id="rId24"/>
    <p:sldId id="318" r:id="rId25"/>
    <p:sldId id="321" r:id="rId26"/>
    <p:sldId id="319" r:id="rId27"/>
    <p:sldId id="320" r:id="rId28"/>
    <p:sldId id="322" r:id="rId29"/>
    <p:sldId id="297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3" autoAdjust="0"/>
    <p:restoredTop sz="94660"/>
  </p:normalViewPr>
  <p:slideViewPr>
    <p:cSldViewPr>
      <p:cViewPr>
        <p:scale>
          <a:sx n="90" d="100"/>
          <a:sy n="90" d="100"/>
        </p:scale>
        <p:origin x="-918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966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042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96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nl-NL" dirty="0">
              <a:solidFill>
                <a:srgbClr val="C22222"/>
              </a:solidFill>
            </a:endParaRPr>
          </a:p>
        </p:txBody>
      </p:sp>
      <p:sp>
        <p:nvSpPr>
          <p:cNvPr id="5" name="Rectangle 9"/>
          <p:cNvSpPr/>
          <p:nvPr userDrawn="1"/>
        </p:nvSpPr>
        <p:spPr>
          <a:xfrm>
            <a:off x="712788" y="1073150"/>
            <a:ext cx="6429375" cy="4856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457200">
              <a:defRPr/>
            </a:pPr>
            <a:endParaRPr lang="nl-NL">
              <a:solidFill>
                <a:prstClr val="white"/>
              </a:solidFill>
            </a:endParaRPr>
          </a:p>
        </p:txBody>
      </p:sp>
      <p:pic>
        <p:nvPicPr>
          <p:cNvPr id="6" name="Picture 10" descr="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56225" y="5108575"/>
            <a:ext cx="1325563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9201" y="1456224"/>
            <a:ext cx="4374000" cy="3344376"/>
          </a:xfrm>
        </p:spPr>
        <p:txBody>
          <a:bodyPr anchor="t">
            <a:normAutofit/>
          </a:bodyPr>
          <a:lstStyle>
            <a:lvl1pPr algn="l">
              <a:lnSpc>
                <a:spcPts val="6300"/>
              </a:lnSpc>
              <a:defRPr sz="6000" b="1" i="0" baseline="0">
                <a:solidFill>
                  <a:srgbClr val="DC1C1C"/>
                </a:solidFill>
                <a:latin typeface="Arial"/>
                <a:cs typeface="Arial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200" y="5072400"/>
            <a:ext cx="3740467" cy="630868"/>
          </a:xfrm>
        </p:spPr>
        <p:txBody>
          <a:bodyPr>
            <a:normAutofit/>
          </a:bodyPr>
          <a:lstStyle>
            <a:lvl1pPr marL="0" indent="0" algn="l">
              <a:lnSpc>
                <a:spcPts val="1000"/>
              </a:lnSpc>
              <a:buNone/>
              <a:defRPr sz="930" b="0" i="0">
                <a:solidFill>
                  <a:srgbClr val="DC1C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39865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D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nl-NL">
              <a:solidFill>
                <a:prstClr val="white"/>
              </a:solidFill>
            </a:endParaRPr>
          </a:p>
        </p:txBody>
      </p:sp>
      <p:pic>
        <p:nvPicPr>
          <p:cNvPr id="5" name="Picture 9" descr="logo_wi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108825" y="6197600"/>
            <a:ext cx="1323975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9200" y="358512"/>
            <a:ext cx="7088400" cy="794562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DC1C1C"/>
                </a:solidFill>
                <a:latin typeface="Arial"/>
                <a:cs typeface="Arial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nl-NL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200" y="1552273"/>
            <a:ext cx="7088400" cy="3887400"/>
          </a:xfrm>
        </p:spPr>
        <p:txBody>
          <a:bodyPr/>
          <a:lstStyle>
            <a:lvl1pPr>
              <a:lnSpc>
                <a:spcPts val="2860"/>
              </a:lnSpc>
              <a:buFont typeface="Arial"/>
              <a:buChar char="•"/>
              <a:defRPr sz="22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355600" indent="-177800">
              <a:lnSpc>
                <a:spcPts val="2550"/>
              </a:lnSpc>
              <a:buFont typeface="Arial"/>
              <a:buChar char="•"/>
              <a:defRPr sz="2200">
                <a:latin typeface="Arial"/>
                <a:cs typeface="Arial"/>
              </a:defRPr>
            </a:lvl2pPr>
            <a:lvl3pPr marL="533400" indent="-177800">
              <a:lnSpc>
                <a:spcPts val="2550"/>
              </a:lnSpc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712788" indent="-179388">
              <a:lnSpc>
                <a:spcPts val="2550"/>
              </a:lnSpc>
              <a:buFont typeface="Arial"/>
              <a:buChar char="•"/>
              <a:defRPr sz="2200">
                <a:latin typeface="Arial"/>
                <a:cs typeface="Arial"/>
              </a:defRPr>
            </a:lvl4pPr>
            <a:lvl5pPr marL="901700" indent="-173038">
              <a:lnSpc>
                <a:spcPts val="2550"/>
              </a:lnSpc>
              <a:buFont typeface="Arial"/>
              <a:buChar char="•"/>
              <a:defRPr sz="2200">
                <a:latin typeface="Arial"/>
                <a:cs typeface="Arial"/>
              </a:defRPr>
            </a:lvl5pPr>
          </a:lstStyle>
          <a:p>
            <a:pPr lvl="0"/>
            <a:r>
              <a:rPr lang="nl-NL" noProof="0" dirty="0" smtClean="0"/>
              <a:t>Click to </a:t>
            </a:r>
            <a:r>
              <a:rPr lang="nl-NL" noProof="0" dirty="0" err="1" smtClean="0"/>
              <a:t>edit</a:t>
            </a:r>
            <a:r>
              <a:rPr lang="nl-NL" noProof="0" dirty="0" smtClean="0"/>
              <a:t> </a:t>
            </a:r>
            <a:r>
              <a:rPr lang="nl-NL" noProof="0" dirty="0" err="1" smtClean="0"/>
              <a:t>Master</a:t>
            </a:r>
            <a:r>
              <a:rPr lang="nl-NL" noProof="0" dirty="0" smtClean="0"/>
              <a:t> </a:t>
            </a:r>
            <a:r>
              <a:rPr lang="nl-NL" noProof="0" dirty="0" err="1" smtClean="0"/>
              <a:t>text</a:t>
            </a:r>
            <a:r>
              <a:rPr lang="nl-NL" noProof="0" dirty="0" smtClean="0"/>
              <a:t> </a:t>
            </a:r>
            <a:r>
              <a:rPr lang="nl-NL" noProof="0" dirty="0" err="1" smtClean="0"/>
              <a:t>styles</a:t>
            </a:r>
            <a:endParaRPr lang="nl-NL" noProof="0" dirty="0" smtClean="0"/>
          </a:p>
          <a:p>
            <a:pPr lvl="1"/>
            <a:r>
              <a:rPr lang="nl-NL" noProof="0" dirty="0" err="1" smtClean="0"/>
              <a:t>Second</a:t>
            </a:r>
            <a:r>
              <a:rPr lang="nl-NL" noProof="0" dirty="0" smtClean="0"/>
              <a:t> level</a:t>
            </a:r>
          </a:p>
          <a:p>
            <a:pPr lvl="2"/>
            <a:r>
              <a:rPr lang="nl-NL" noProof="0" dirty="0" err="1" smtClean="0"/>
              <a:t>Third</a:t>
            </a:r>
            <a:r>
              <a:rPr lang="nl-NL" noProof="0" dirty="0" smtClean="0"/>
              <a:t> level</a:t>
            </a:r>
          </a:p>
          <a:p>
            <a:pPr lvl="3"/>
            <a:r>
              <a:rPr lang="nl-NL" noProof="0" dirty="0" err="1" smtClean="0"/>
              <a:t>Fourth</a:t>
            </a:r>
            <a:r>
              <a:rPr lang="nl-NL" noProof="0" dirty="0" smtClean="0"/>
              <a:t> level</a:t>
            </a:r>
          </a:p>
          <a:p>
            <a:pPr lvl="4"/>
            <a:r>
              <a:rPr lang="nl-NL" noProof="0" dirty="0" err="1" smtClean="0"/>
              <a:t>Fifth</a:t>
            </a:r>
            <a:r>
              <a:rPr lang="nl-NL" noProof="0" dirty="0" smtClean="0"/>
              <a:t> level</a:t>
            </a:r>
            <a:endParaRPr lang="nl-NL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339850" y="6272213"/>
            <a:ext cx="32321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altLang="nl-NL">
                <a:solidFill>
                  <a:prstClr val="white"/>
                </a:solidFill>
              </a:rPr>
              <a:t>Naam – Afdeling – Datum</a:t>
            </a:r>
          </a:p>
        </p:txBody>
      </p:sp>
    </p:spTree>
    <p:extLst>
      <p:ext uri="{BB962C8B-B14F-4D97-AF65-F5344CB8AC3E}">
        <p14:creationId xmlns:p14="http://schemas.microsoft.com/office/powerpoint/2010/main" val="196573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654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93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4425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87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042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17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83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051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FB135-CCC6-4E08-8BB1-B324D0AD9113}" type="datetimeFigureOut">
              <a:rPr lang="nl-NL" smtClean="0"/>
              <a:t>13-4-2019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9EB8F-F255-4F84-AF9E-37810B079F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33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29313"/>
            <a:ext cx="9144000" cy="928687"/>
          </a:xfrm>
          <a:prstGeom prst="rect">
            <a:avLst/>
          </a:prstGeom>
          <a:solidFill>
            <a:srgbClr val="D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nl-NL">
              <a:solidFill>
                <a:prstClr val="white"/>
              </a:solidFill>
            </a:endParaRPr>
          </a:p>
        </p:txBody>
      </p:sp>
      <p:pic>
        <p:nvPicPr>
          <p:cNvPr id="1027" name="Picture 7" descr="logo_wit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108825" y="6197600"/>
            <a:ext cx="1323975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1339850" y="360363"/>
            <a:ext cx="7088188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Titel (max 1 regel)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39850" y="1550988"/>
            <a:ext cx="708818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Click to edit Master text styles</a:t>
            </a:r>
          </a:p>
          <a:p>
            <a:pPr lvl="1"/>
            <a:r>
              <a:rPr lang="nl-NL" altLang="nl-NL" smtClean="0"/>
              <a:t>Second level</a:t>
            </a:r>
          </a:p>
          <a:p>
            <a:pPr lvl="2"/>
            <a:r>
              <a:rPr lang="nl-NL" altLang="nl-NL" smtClean="0"/>
              <a:t>Third level</a:t>
            </a:r>
          </a:p>
          <a:p>
            <a:pPr lvl="3"/>
            <a:r>
              <a:rPr lang="nl-NL" altLang="nl-NL" smtClean="0"/>
              <a:t>Fourth level</a:t>
            </a:r>
          </a:p>
          <a:p>
            <a:pPr lvl="4"/>
            <a:r>
              <a:rPr lang="nl-NL" altLang="nl-NL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39850" y="6270625"/>
            <a:ext cx="3232150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300" b="1">
                <a:solidFill>
                  <a:schemeClr val="bg1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nl-NL">
                <a:solidFill>
                  <a:prstClr val="white"/>
                </a:solidFill>
              </a:rPr>
              <a:t>Naam – Afdeling – Datum</a:t>
            </a:r>
          </a:p>
        </p:txBody>
      </p:sp>
    </p:spTree>
    <p:extLst>
      <p:ext uri="{BB962C8B-B14F-4D97-AF65-F5344CB8AC3E}">
        <p14:creationId xmlns:p14="http://schemas.microsoft.com/office/powerpoint/2010/main" val="164975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6000" b="1" kern="1200">
          <a:solidFill>
            <a:srgbClr val="DC1C1C"/>
          </a:solidFill>
          <a:latin typeface="Arial"/>
          <a:ea typeface="ヒラギノ角ゴ Pro W3" pitchFamily="-84" charset="-128"/>
          <a:cs typeface="ヒラギノ角ゴ Pro W3" pitchFamily="-84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6000" b="1">
          <a:solidFill>
            <a:srgbClr val="DC1C1C"/>
          </a:solidFill>
          <a:latin typeface="Arial" pitchFamily="-84" charset="0"/>
          <a:ea typeface="ヒラギノ角ゴ Pro W3" pitchFamily="-84" charset="-128"/>
          <a:cs typeface="ヒラギノ角ゴ Pro W3" pitchFamily="-84" charset="-128"/>
        </a:defRPr>
      </a:lvl9pPr>
    </p:titleStyle>
    <p:bodyStyle>
      <a:lvl1pPr marL="177800" indent="-177800" algn="l" defTabSz="457200" rtl="0" eaLnBrk="0" fontAlgn="base" hangingPunct="0">
        <a:lnSpc>
          <a:spcPts val="2863"/>
        </a:lnSpc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1pPr>
      <a:lvl2pPr marL="35560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2pPr>
      <a:lvl3pPr marL="533400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3pPr>
      <a:lvl4pPr marL="712788" indent="-1778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4pPr>
      <a:lvl5pPr marL="901700" indent="-188913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/>
          <a:ea typeface="ヒラギノ角ゴ Pro W3" pitchFamily="-84" charset="-128"/>
          <a:cs typeface="ヒラギノ角ゴ Pro W3" pitchFamily="-8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source=images&amp;cd=&amp;cad=rja&amp;uact=8&amp;ved=0CAUQjRxqFQoTCKvJnKSIv8gCFcpbFAodrMcIAw&amp;url=http://www.zoogdierwinkel.nl/sites/default/files/imce/nieuwesite/Winkel/pdf%20download/2012-34%20Advies%20vleermuisvriendelijke%20verlichting%20Zevenaar%20Zoogdiervereniging%202012.pdf&amp;psig=AFQjCNF1r087UOXSB67JDa-V0rRS8BKBtw&amp;ust=1444812526780765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hyperlink" Target="http://www.google.nl/url?sa=i&amp;rct=j&amp;q=&amp;esrc=s&amp;source=images&amp;cd=&amp;cad=rja&amp;uact=8&amp;ved=0CAcQjRw&amp;url=http://www.vogelvrijefietser.nl/nieuws/201504/fiets/radartechnologie-beschermt-fietser&amp;ei=8kRaVeyKG8vWUdH8gfgG&amp;bvm=bv.93564037,d.d24&amp;psig=AFQjCNE3-W4YRGAwo6BnigsQaokkFfsfrw&amp;ust=1432065647379407" TargetMode="External"/><Relationship Id="rId10" Type="http://schemas.openxmlformats.org/officeDocument/2006/relationships/image" Target="../media/image42.jpeg"/><Relationship Id="rId4" Type="http://schemas.openxmlformats.org/officeDocument/2006/relationships/image" Target="../media/image38.jpe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hyperlink" Target="http://www.google.nl/url?sa=i&amp;rct=j&amp;q=&amp;esrc=s&amp;source=images&amp;cd=&amp;cad=rja&amp;uact=8&amp;ved=0CAcQjRxqFQoTCKmovrWPv8gCFQbVFAodm08Ipg&amp;url=http://www.wegenforum.nl/viewtopic.php?t%3D17707&amp;psig=AFQjCNFB3sqe6oJnAqkFNWXiVL4MxT8TQw&amp;ust=1444814420245575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source=images&amp;cd=&amp;cad=rja&amp;uact=8&amp;ved=0CAcQjRw&amp;url=http://fietsstad.fietsersbond.nl/categorie/goede-voorbeelden-tags/snelfietsroute&amp;ei=01ZaVb2_MoblUfTVgPgM&amp;bvm=bv.93564037,d.d24&amp;psig=AFQjCNEjaXww-UqykI1Rul6ACboapev1SA&amp;ust=143207019843510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5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0" Type="http://schemas.openxmlformats.org/officeDocument/2006/relationships/image" Target="../media/image61.jpeg"/><Relationship Id="rId4" Type="http://schemas.openxmlformats.org/officeDocument/2006/relationships/image" Target="../media/image56.jpe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b="3701"/>
          <a:stretch/>
        </p:blipFill>
        <p:spPr bwMode="auto">
          <a:xfrm>
            <a:off x="0" y="0"/>
            <a:ext cx="9144000" cy="619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-180528" y="5943793"/>
            <a:ext cx="9144000" cy="914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 smtClean="0">
                <a:solidFill>
                  <a:schemeClr val="bg1"/>
                </a:solidFill>
              </a:rPr>
              <a:t>   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5496" y="-564386"/>
            <a:ext cx="9108504" cy="26252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4800" b="1" dirty="0" smtClean="0">
                <a:solidFill>
                  <a:srgbClr val="FF0000"/>
                </a:solidFill>
              </a:rPr>
              <a:t>       De fiets in (regio) Eindhoven</a:t>
            </a:r>
            <a:endParaRPr lang="nl-NL" sz="4800" b="1" dirty="0">
              <a:solidFill>
                <a:srgbClr val="FF000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827584" y="6165304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bg1"/>
                </a:solidFill>
              </a:rPr>
              <a:t>Bas Braakman, beleidsadviseur fiets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259632" y="1268760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smtClean="0">
                <a:solidFill>
                  <a:srgbClr val="FF0000"/>
                </a:solidFill>
              </a:rPr>
              <a:t>Regiodag fietsersbond 13 april 2019</a:t>
            </a:r>
            <a:endParaRPr lang="nl-NL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Schaalsprong fiets - fietsiconen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r="41993"/>
          <a:stretch/>
        </p:blipFill>
        <p:spPr bwMode="auto">
          <a:xfrm>
            <a:off x="4902370" y="1196975"/>
            <a:ext cx="3486054" cy="464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3096344" cy="464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3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6" t="2761" r="20942" b="402"/>
          <a:stretch/>
        </p:blipFill>
        <p:spPr bwMode="auto">
          <a:xfrm>
            <a:off x="5436096" y="1256406"/>
            <a:ext cx="364068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:\VM\VOR\2_Bibliotheek\Fiets\Hovenring\71166_fullimage_hovenr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0" y="1256406"/>
            <a:ext cx="5238750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002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Schaalsprong fiets - fietsiconen</a:t>
            </a:r>
          </a:p>
        </p:txBody>
      </p:sp>
    </p:spTree>
    <p:extLst>
      <p:ext uri="{BB962C8B-B14F-4D97-AF65-F5344CB8AC3E}">
        <p14:creationId xmlns:p14="http://schemas.microsoft.com/office/powerpoint/2010/main" val="33474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55576" y="403225"/>
            <a:ext cx="8388424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smtClean="0">
                <a:latin typeface="Arial" charset="0"/>
                <a:ea typeface="ヒラギノ角ゴ Pro W3"/>
                <a:cs typeface="Arial" charset="0"/>
              </a:rPr>
              <a:t>Schaalsprong fiets: showcase ASML</a:t>
            </a:r>
            <a:endParaRPr lang="nl-NL" altLang="nl-NL" sz="32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251520" y="1531526"/>
            <a:ext cx="8496944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 Enorme groei personeel (300+ per maand)</a:t>
            </a: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 Bereikbaarheid campus e.o. onder grote druk</a:t>
            </a: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 Modal shift target 67 % -&gt; 47 % auto in 5 jaar</a:t>
            </a: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 Fiets is sleutelelement in modal shift</a:t>
            </a: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 PPS-constructie bereikbaarheidsplan ASML (100 milj.)</a:t>
            </a:r>
            <a:endParaRPr lang="nl-NL" altLang="nl-NL" sz="240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11328"/>
          <a:stretch/>
        </p:blipFill>
        <p:spPr bwMode="auto">
          <a:xfrm>
            <a:off x="-36512" y="4768460"/>
            <a:ext cx="3135086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8460"/>
            <a:ext cx="2872545" cy="215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3" t="26465" r="4044" b="14507"/>
          <a:stretch/>
        </p:blipFill>
        <p:spPr bwMode="auto">
          <a:xfrm>
            <a:off x="5630588" y="4768460"/>
            <a:ext cx="3513411" cy="2130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83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14632" y="403225"/>
            <a:ext cx="763284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Schaalsprong fiets: Agenda Fiets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/>
        </p:nvSpPr>
        <p:spPr>
          <a:xfrm>
            <a:off x="251520" y="1647865"/>
            <a:ext cx="7992888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6 speerpunten:</a:t>
            </a: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Fietsparkeren</a:t>
            </a: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Snelfietsroutes</a:t>
            </a: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Doorstroming</a:t>
            </a: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Innovatie / Smart Mobility</a:t>
            </a: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(E)-fiets stimulering</a:t>
            </a: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Monitoring en evaluatie</a:t>
            </a: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marL="800100" lvl="1" indent="-342900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6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84313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400" y="2049463"/>
            <a:ext cx="3671888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DSC05956"/>
          <p:cNvPicPr>
            <a:picLocks noChangeAspect="1" noChangeArrowheads="1"/>
          </p:cNvPicPr>
          <p:nvPr/>
        </p:nvPicPr>
        <p:blipFill>
          <a:blip r:embed="rId4"/>
          <a:srcRect t="21718" b="8038"/>
          <a:stretch>
            <a:fillRect/>
          </a:stretch>
        </p:blipFill>
        <p:spPr bwMode="auto">
          <a:xfrm>
            <a:off x="4675312" y="2049463"/>
            <a:ext cx="3693988" cy="15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Focus op speerpunten: fietsparkeren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26886" r="4614" b="14110"/>
          <a:stretch/>
        </p:blipFill>
        <p:spPr bwMode="auto">
          <a:xfrm>
            <a:off x="4675312" y="3734423"/>
            <a:ext cx="3693988" cy="16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49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70025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 r="18999"/>
          <a:stretch>
            <a:fillRect/>
          </a:stretch>
        </p:blipFill>
        <p:spPr bwMode="auto">
          <a:xfrm>
            <a:off x="4705350" y="2032000"/>
            <a:ext cx="3665538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/>
          <a:srcRect l="47586" t="18446" r="4829" b="14874"/>
          <a:stretch>
            <a:fillRect/>
          </a:stretch>
        </p:blipFill>
        <p:spPr bwMode="auto">
          <a:xfrm>
            <a:off x="754063" y="2032000"/>
            <a:ext cx="3751262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Focus op speerpunten: doorstroming</a:t>
            </a:r>
          </a:p>
        </p:txBody>
      </p:sp>
    </p:spTree>
    <p:extLst>
      <p:ext uri="{BB962C8B-B14F-4D97-AF65-F5344CB8AC3E}">
        <p14:creationId xmlns:p14="http://schemas.microsoft.com/office/powerpoint/2010/main" val="65333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41450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/>
          <a:srcRect l="7654" r="6834"/>
          <a:stretch>
            <a:fillRect/>
          </a:stretch>
        </p:blipFill>
        <p:spPr bwMode="auto">
          <a:xfrm>
            <a:off x="755650" y="1984375"/>
            <a:ext cx="3749675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4"/>
          <a:srcRect r="19626"/>
          <a:stretch>
            <a:fillRect/>
          </a:stretch>
        </p:blipFill>
        <p:spPr bwMode="auto">
          <a:xfrm>
            <a:off x="4643438" y="2000250"/>
            <a:ext cx="3709987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Focus op speerpunten: doorstroming </a:t>
            </a:r>
          </a:p>
        </p:txBody>
      </p:sp>
    </p:spTree>
    <p:extLst>
      <p:ext uri="{BB962C8B-B14F-4D97-AF65-F5344CB8AC3E}">
        <p14:creationId xmlns:p14="http://schemas.microsoft.com/office/powerpoint/2010/main" val="17737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:\VM\VOR\1_Projecten\Actieplan Fiets !\Hopperpoint\Hopperpoint Stadhuispl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1656184" cy="29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55576" y="403225"/>
            <a:ext cx="8136904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Focus op speerpunten: innovatie</a:t>
            </a:r>
          </a:p>
        </p:txBody>
      </p:sp>
      <p:sp>
        <p:nvSpPr>
          <p:cNvPr id="2" name="Rechthoek 1"/>
          <p:cNvSpPr/>
          <p:nvPr/>
        </p:nvSpPr>
        <p:spPr>
          <a:xfrm>
            <a:off x="251520" y="1412776"/>
            <a:ext cx="7992888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 </a:t>
            </a: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MAAS </a:t>
            </a: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deelfietsen</a:t>
            </a: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latin typeface="Arial" charset="0"/>
                <a:ea typeface="ヒラギノ角ゴ Pro W3"/>
                <a:cs typeface="Arial" charset="0"/>
              </a:rPr>
              <a:t> </a:t>
            </a: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Schwung</a:t>
            </a: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  <a:p>
            <a:pPr lvl="1">
              <a:lnSpc>
                <a:spcPts val="1000"/>
              </a:lnSpc>
              <a:spcBef>
                <a:spcPts val="12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 Data open </a:t>
            </a:r>
            <a:r>
              <a:rPr lang="nl-NL" altLang="nl-NL" sz="2400" dirty="0">
                <a:latin typeface="Arial" charset="0"/>
                <a:ea typeface="ヒラギノ角ゴ Pro W3"/>
                <a:cs typeface="Arial" charset="0"/>
              </a:rPr>
              <a:t>en shared </a:t>
            </a: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 </a:t>
            </a:r>
            <a:endParaRPr lang="nl-NL" altLang="nl-NL" sz="2400" dirty="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10" name="Picture 4" descr="http://www.fraukebehrendt.com/wp/wp-content/uploads/2010/10/SEMS_gree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7" b="17908"/>
          <a:stretch/>
        </p:blipFill>
        <p:spPr bwMode="auto">
          <a:xfrm>
            <a:off x="6129296" y="1556792"/>
            <a:ext cx="2763184" cy="15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vogelvrijefietser.nl/sites/default/files/styles/gallery_image/public/nieuwsbericht/images/042015/overzicht_bikescout.jpg?itok=58qaW2_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r="4846"/>
          <a:stretch>
            <a:fillRect/>
          </a:stretch>
        </p:blipFill>
        <p:spPr bwMode="auto">
          <a:xfrm>
            <a:off x="6088685" y="3317037"/>
            <a:ext cx="2794852" cy="252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DSCN7320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58218" y="4438852"/>
            <a:ext cx="1864166" cy="139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s://encrypted-tbn2.gstatic.com/images?q=tbn:ANd9GcRR2S3DA1V7ZKYtV_AAP5Xzqwr-OJ9pj7jB0GT4WJRMo4VSSJfQYw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18" y="2934468"/>
            <a:ext cx="1825235" cy="121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VM\VOR\1_Projecten\Agenda Fiets!\Flo\Flo 1.0\IMG_687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t="12746" r="30048" b="8014"/>
          <a:stretch/>
        </p:blipFill>
        <p:spPr bwMode="auto">
          <a:xfrm>
            <a:off x="4247964" y="2934468"/>
            <a:ext cx="1260345" cy="29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0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41450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 l="7343" r="11530" b="2402"/>
          <a:stretch>
            <a:fillRect/>
          </a:stretch>
        </p:blipFill>
        <p:spPr bwMode="auto">
          <a:xfrm>
            <a:off x="788988" y="2012950"/>
            <a:ext cx="3673475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0425" y="2003425"/>
            <a:ext cx="24606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0425" y="3716338"/>
            <a:ext cx="2433638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23063" y="3227388"/>
            <a:ext cx="1652587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55576" y="403225"/>
            <a:ext cx="792088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Focus op speerpunten: (e)-fietsstimulering</a:t>
            </a:r>
          </a:p>
        </p:txBody>
      </p:sp>
    </p:spTree>
    <p:extLst>
      <p:ext uri="{BB962C8B-B14F-4D97-AF65-F5344CB8AC3E}">
        <p14:creationId xmlns:p14="http://schemas.microsoft.com/office/powerpoint/2010/main" val="14970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41450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4179" y="1998862"/>
            <a:ext cx="2009394" cy="112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img189.imageshack.us/img189/116/p1120781x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8" y="1987749"/>
            <a:ext cx="3781755" cy="283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I:\VM\VOR\1_Projecten\Actieplan Fiets !\Fietsteller\IMAG39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1" t="18512" r="40937" b="12422"/>
          <a:stretch/>
        </p:blipFill>
        <p:spPr bwMode="auto">
          <a:xfrm>
            <a:off x="6645374" y="1987749"/>
            <a:ext cx="1730073" cy="320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ttps://onsbrabantfietst.nl/sites/default/files/styles/nieuws-detail/public/bike-print-brengt-fietsgebruik-in-beeld.jpg?itok=kq1_iEW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0"/>
          <a:stretch/>
        </p:blipFill>
        <p:spPr bwMode="auto">
          <a:xfrm>
            <a:off x="4592166" y="3190478"/>
            <a:ext cx="2011628" cy="178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55576" y="403225"/>
            <a:ext cx="828092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Focus op speerpunten: evaluatie en monitoring</a:t>
            </a:r>
          </a:p>
        </p:txBody>
      </p:sp>
    </p:spTree>
    <p:extLst>
      <p:ext uri="{BB962C8B-B14F-4D97-AF65-F5344CB8AC3E}">
        <p14:creationId xmlns:p14="http://schemas.microsoft.com/office/powerpoint/2010/main" val="7078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755576" y="403225"/>
            <a:ext cx="7088188" cy="793750"/>
          </a:xfrm>
        </p:spPr>
        <p:txBody>
          <a:bodyPr/>
          <a:lstStyle/>
          <a:p>
            <a:pPr algn="l" eaLnBrk="1" hangingPunct="1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Een paar fietscijfers over Eindhoven</a:t>
            </a:r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836240" y="1533748"/>
            <a:ext cx="7696200" cy="41275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300.000 fietsen op 230.000 inwoners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6000 gratis fietsparkeerplaatsen in de binnenstad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5200 </a:t>
            </a: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fietsparkeerplaatsen bij </a:t>
            </a: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het station, 3200 gratis</a:t>
            </a: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dirty="0">
                <a:latin typeface="Arial" charset="0"/>
                <a:ea typeface="ヒラギノ角ゴ Pro W3"/>
                <a:cs typeface="Arial" charset="0"/>
              </a:rPr>
              <a:t>f</a:t>
            </a: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ietsaandeel van 43 % voor de korte verplaatsingen (35 % in 2009), 28 % voor alle verplaatsingen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langste wachttijd bij rotonde Floraplein: 1 tot </a:t>
            </a: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5 minuten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toename geparkeerde fietsen: centrum + 4,5% en station + 6,5 %</a:t>
            </a: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Vestdijk drukste fietsroute</a:t>
            </a: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: 10400 </a:t>
            </a: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fietsers per dag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Fietsiconen: Hovenring en </a:t>
            </a:r>
            <a:r>
              <a:rPr lang="nl-NL" altLang="nl-NL" sz="2400" smtClean="0">
                <a:latin typeface="Arial" charset="0"/>
                <a:ea typeface="ヒラギノ角ゴ Pro W3"/>
                <a:cs typeface="Arial" charset="0"/>
              </a:rPr>
              <a:t>Van Gogh-fietspad</a:t>
            </a: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 eaLnBrk="1" hangingPunct="1">
              <a:lnSpc>
                <a:spcPts val="2863"/>
              </a:lnSpc>
              <a:buClr>
                <a:srgbClr val="FF0000"/>
              </a:buClr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 eaLnBrk="1" hangingPunct="1">
              <a:lnSpc>
                <a:spcPts val="2863"/>
              </a:lnSpc>
              <a:buFont typeface="Arial" charset="0"/>
              <a:buNone/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2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450" y="1441450"/>
            <a:ext cx="77851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2" descr="http://fietsstad.fietsersbond.nl/sites/default/files/slowlane_eindhoven_bij_landsard.jpg?1426169371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16853" r="10027"/>
          <a:stretch>
            <a:fillRect/>
          </a:stretch>
        </p:blipFill>
        <p:spPr bwMode="auto">
          <a:xfrm>
            <a:off x="4648200" y="1989138"/>
            <a:ext cx="3743325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5"/>
          <a:srcRect l="41473" t="25774" r="19360" b="21863"/>
          <a:stretch>
            <a:fillRect/>
          </a:stretch>
        </p:blipFill>
        <p:spPr bwMode="auto">
          <a:xfrm>
            <a:off x="757238" y="1998663"/>
            <a:ext cx="3752850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708974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Focus op speerpunten: regionale snelfietsroutes</a:t>
            </a:r>
          </a:p>
        </p:txBody>
      </p:sp>
    </p:spTree>
    <p:extLst>
      <p:ext uri="{BB962C8B-B14F-4D97-AF65-F5344CB8AC3E}">
        <p14:creationId xmlns:p14="http://schemas.microsoft.com/office/powerpoint/2010/main" val="19036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55576" y="403225"/>
            <a:ext cx="7920880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Focus op speerpunten: (e)-fietsstimulering</a:t>
            </a:r>
          </a:p>
        </p:txBody>
      </p:sp>
      <p:pic>
        <p:nvPicPr>
          <p:cNvPr id="1026" name="Picture 2" descr="Afbeeldingsresultaat voor snelfietsroutes noord-brab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16632"/>
            <a:ext cx="851535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9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63284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smtClean="0">
                <a:latin typeface="Arial" charset="0"/>
                <a:ea typeface="ヒラギノ角ゴ Pro W3"/>
                <a:cs typeface="Arial" charset="0"/>
              </a:rPr>
              <a:t>Regionale snelfietsroutes</a:t>
            </a:r>
            <a:endParaRPr lang="nl-NL" altLang="nl-NL" sz="32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919851" y="1340768"/>
            <a:ext cx="80530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smtClean="0"/>
              <a:t>Stand van zaken:</a:t>
            </a:r>
          </a:p>
          <a:p>
            <a:pPr marL="514350" indent="-514350">
              <a:buAutoNum type="arabicPeriod"/>
            </a:pPr>
            <a:r>
              <a:rPr lang="nl-NL" sz="2800" smtClean="0"/>
              <a:t>Valkenswaard-Eindhoven: gereed</a:t>
            </a:r>
          </a:p>
          <a:p>
            <a:pPr marL="514350" indent="-514350">
              <a:buAutoNum type="arabicPeriod"/>
            </a:pPr>
            <a:r>
              <a:rPr lang="nl-NL" sz="2800" smtClean="0"/>
              <a:t>Slowlane, 60 % gereed</a:t>
            </a:r>
          </a:p>
          <a:p>
            <a:pPr marL="514350" indent="-514350">
              <a:buAutoNum type="arabicPeriod"/>
            </a:pPr>
            <a:r>
              <a:rPr lang="nl-NL" sz="2800" smtClean="0"/>
              <a:t>Eindhoven-Helmond: in voorbereiding/uitvoering</a:t>
            </a:r>
          </a:p>
          <a:p>
            <a:pPr marL="514350" indent="-514350">
              <a:buAutoNum type="arabicPeriod"/>
            </a:pPr>
            <a:r>
              <a:rPr lang="nl-NL" sz="2800" smtClean="0"/>
              <a:t>De Run-HTCE: voorlopig ontwerp</a:t>
            </a:r>
          </a:p>
          <a:p>
            <a:pPr marL="514350" indent="-514350">
              <a:buAutoNum type="arabicPeriod"/>
            </a:pPr>
            <a:r>
              <a:rPr lang="nl-NL" sz="2800" smtClean="0"/>
              <a:t>Den Bosch-Eindhoven: voorlopig ontwerp</a:t>
            </a:r>
          </a:p>
          <a:p>
            <a:pPr marL="514350" indent="-514350">
              <a:buAutoNum type="arabicPeriod"/>
            </a:pPr>
            <a:r>
              <a:rPr lang="nl-NL" sz="2800" smtClean="0"/>
              <a:t>Tilburg-Eindhoven: verkenning opgestart</a:t>
            </a:r>
          </a:p>
          <a:p>
            <a:pPr marL="514350" indent="-514350">
              <a:buAutoNum type="arabicPeriod"/>
            </a:pPr>
            <a:r>
              <a:rPr lang="nl-NL" sz="2800" smtClean="0"/>
              <a:t>Eindhoven-Weert: verkenning opgestart</a:t>
            </a:r>
          </a:p>
          <a:p>
            <a:pPr marL="514350" indent="-514350">
              <a:buAutoNum type="arabicPeriod"/>
            </a:pPr>
            <a:r>
              <a:rPr lang="nl-NL" sz="2800" smtClean="0"/>
              <a:t>Eindhoven-Gemert: nog niet opgestart</a:t>
            </a:r>
          </a:p>
          <a:p>
            <a:pPr marL="514350" indent="-514350">
              <a:buAutoNum type="arabicPeriod"/>
            </a:pPr>
            <a:endParaRPr lang="nl-NL" sz="2800" dirty="0"/>
          </a:p>
        </p:txBody>
      </p:sp>
      <p:pic>
        <p:nvPicPr>
          <p:cNvPr id="8" name="Picture 2" descr="Afbeeldingsresultaat voor snelfietsroutes noord-braba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6" t="32201" r="13540" b="12781"/>
          <a:stretch/>
        </p:blipFill>
        <p:spPr bwMode="auto">
          <a:xfrm>
            <a:off x="6838975" y="197514"/>
            <a:ext cx="2133897" cy="199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19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63284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smtClean="0">
                <a:latin typeface="Arial" charset="0"/>
                <a:ea typeface="ヒラギノ角ゴ Pro W3"/>
                <a:cs typeface="Arial" charset="0"/>
              </a:rPr>
              <a:t>Regionale snelfietsroutes</a:t>
            </a:r>
            <a:endParaRPr lang="nl-NL" altLang="nl-NL" sz="32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919851" y="1340768"/>
            <a:ext cx="80530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smtClean="0"/>
              <a:t>Belangrijke aspecten:</a:t>
            </a:r>
          </a:p>
          <a:p>
            <a:pPr marL="514350" indent="-514350">
              <a:buAutoNum type="arabicPeriod"/>
            </a:pPr>
            <a:r>
              <a:rPr lang="nl-NL" sz="2800" smtClean="0"/>
              <a:t>veel stakeholders</a:t>
            </a:r>
          </a:p>
          <a:p>
            <a:pPr marL="514350" indent="-514350">
              <a:buAutoNum type="arabicPeriod"/>
            </a:pPr>
            <a:r>
              <a:rPr lang="nl-NL" sz="2800" smtClean="0"/>
              <a:t>financiering</a:t>
            </a:r>
          </a:p>
          <a:p>
            <a:pPr marL="514350" indent="-514350">
              <a:buAutoNum type="arabicPeriod"/>
            </a:pPr>
            <a:r>
              <a:rPr lang="nl-NL" sz="2800" smtClean="0"/>
              <a:t>inpasbaarheid/beleving</a:t>
            </a:r>
          </a:p>
          <a:p>
            <a:pPr marL="514350" indent="-514350">
              <a:buAutoNum type="arabicPeriod"/>
            </a:pPr>
            <a:r>
              <a:rPr lang="nl-NL" sz="2800" smtClean="0"/>
              <a:t>fietsstimulering</a:t>
            </a:r>
          </a:p>
          <a:p>
            <a:pPr marL="514350" indent="-514350">
              <a:buAutoNum type="arabicPeriod"/>
            </a:pPr>
            <a:r>
              <a:rPr lang="nl-NL" sz="2800" smtClean="0"/>
              <a:t>communicatie/framing</a:t>
            </a:r>
          </a:p>
          <a:p>
            <a:pPr marL="514350" indent="-514350">
              <a:buAutoNum type="arabicPeriod"/>
            </a:pPr>
            <a:r>
              <a:rPr lang="nl-NL" sz="2800" smtClean="0"/>
              <a:t>fietsveiligheid</a:t>
            </a:r>
          </a:p>
          <a:p>
            <a:pPr marL="514350" indent="-514350">
              <a:buAutoNum type="arabicPeriod"/>
            </a:pPr>
            <a:endParaRPr lang="nl-NL" sz="2800" dirty="0"/>
          </a:p>
        </p:txBody>
      </p:sp>
      <p:pic>
        <p:nvPicPr>
          <p:cNvPr id="4104" name="Picture 8" descr="EGRET TEN Elektrische Step Zw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GRET TEN Elektrische Step Zw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GRET TEN Elektrische Step Zw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7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fbeeldingsresultaat voor speed pedel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70" y="1798105"/>
            <a:ext cx="2411948" cy="127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Afbeeldingsresultaat voor bromm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35329"/>
            <a:ext cx="2230929" cy="169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ommobiel Biro Urb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977728"/>
            <a:ext cx="2117333" cy="169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63284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smtClean="0">
                <a:latin typeface="Arial" charset="0"/>
                <a:ea typeface="ヒラギノ角ゴ Pro W3"/>
                <a:cs typeface="Arial" charset="0"/>
              </a:rPr>
              <a:t>Regionale snelfietsroutes</a:t>
            </a:r>
            <a:endParaRPr lang="nl-NL" altLang="nl-NL" sz="32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919851" y="1340768"/>
            <a:ext cx="8053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smtClean="0"/>
              <a:t>Wie mag er op ?</a:t>
            </a:r>
          </a:p>
          <a:p>
            <a:pPr marL="514350" indent="-514350">
              <a:buAutoNum type="arabicPeriod"/>
            </a:pPr>
            <a:endParaRPr lang="nl-NL" sz="2800" dirty="0"/>
          </a:p>
        </p:txBody>
      </p:sp>
      <p:pic>
        <p:nvPicPr>
          <p:cNvPr id="4098" name="Picture 2" descr="Afbeeldingsresultaat voor rubrid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63" y="4941168"/>
            <a:ext cx="1624774" cy="15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GRET TEN Elektrische Step Zw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GRET TEN Elektrische Step Zw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GRET TEN Elektrische Step Zw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75489"/>
            <a:ext cx="1652919" cy="165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Afbeeldingsresultaat voor stin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43132"/>
            <a:ext cx="2481017" cy="177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Afbeeldingsresultaat voor bromm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142961"/>
            <a:ext cx="2009378" cy="17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fbeeldingsresultaat voor elektrisch skateboar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84" y="4146501"/>
            <a:ext cx="2619376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dhl fietskoerier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6" t="18381" r="11128" b="7179"/>
          <a:stretch/>
        </p:blipFill>
        <p:spPr bwMode="auto">
          <a:xfrm>
            <a:off x="6750447" y="487928"/>
            <a:ext cx="2009553" cy="141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63284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smtClean="0">
                <a:latin typeface="Arial" charset="0"/>
                <a:ea typeface="ヒラギノ角ゴ Pro W3"/>
                <a:cs typeface="Arial" charset="0"/>
              </a:rPr>
              <a:t>Regionale snelfietsroutes</a:t>
            </a:r>
            <a:endParaRPr lang="nl-NL" altLang="nl-NL" sz="32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28600"/>
            <a:ext cx="86391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5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63284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smtClean="0">
                <a:latin typeface="Arial" charset="0"/>
                <a:ea typeface="ヒラギノ角ゴ Pro W3"/>
                <a:cs typeface="Arial" charset="0"/>
              </a:rPr>
              <a:t>Regionale snelfietsroutes</a:t>
            </a:r>
            <a:endParaRPr lang="nl-NL" altLang="nl-NL" sz="32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4424"/>
            <a:ext cx="502477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323510" y="1249119"/>
            <a:ext cx="3424954" cy="435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5576" y="403225"/>
            <a:ext cx="763284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smtClean="0">
                <a:latin typeface="Arial" charset="0"/>
                <a:ea typeface="ヒラギノ角ゴ Pro W3"/>
                <a:cs typeface="Arial" charset="0"/>
              </a:rPr>
              <a:t>Regionale snelfietsroutes</a:t>
            </a:r>
            <a:endParaRPr lang="nl-NL" altLang="nl-NL" sz="32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3" t="4320" r="507" b="3927"/>
          <a:stretch/>
        </p:blipFill>
        <p:spPr bwMode="auto">
          <a:xfrm>
            <a:off x="6119197" y="1824003"/>
            <a:ext cx="2900735" cy="338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5479"/>
            <a:ext cx="6011693" cy="380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2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ctrTitle"/>
          </p:nvPr>
        </p:nvSpPr>
        <p:spPr>
          <a:xfrm>
            <a:off x="837109" y="1740321"/>
            <a:ext cx="6192688" cy="3344863"/>
          </a:xfrm>
        </p:spPr>
        <p:txBody>
          <a:bodyPr/>
          <a:lstStyle/>
          <a:p>
            <a:pPr algn="ctr" eaLnBrk="1" hangingPunct="1"/>
            <a:r>
              <a:rPr lang="nl-NL" altLang="nl-NL" sz="3600" smtClean="0">
                <a:latin typeface="Arial" charset="0"/>
                <a:ea typeface="ヒラギノ角ゴ Pro W3"/>
                <a:cs typeface="Arial" charset="0"/>
              </a:rPr>
              <a:t>Dank voor uw aandacht</a:t>
            </a:r>
            <a:r>
              <a:rPr lang="nl-NL" altLang="nl-NL" sz="3600">
                <a:latin typeface="Arial" charset="0"/>
                <a:ea typeface="ヒラギノ角ゴ Pro W3"/>
                <a:cs typeface="Arial" charset="0"/>
              </a:rPr>
              <a:t> </a:t>
            </a:r>
            <a:r>
              <a:rPr lang="nl-NL" altLang="nl-NL" sz="3600" smtClean="0">
                <a:latin typeface="Arial" charset="0"/>
                <a:ea typeface="ヒラギノ角ゴ Pro W3"/>
                <a:cs typeface="Arial" charset="0"/>
              </a:rPr>
              <a:t>!</a:t>
            </a:r>
            <a:br>
              <a:rPr lang="nl-NL" altLang="nl-NL" sz="3600" smtClean="0">
                <a:latin typeface="Arial" charset="0"/>
                <a:ea typeface="ヒラギノ角ゴ Pro W3"/>
                <a:cs typeface="Arial" charset="0"/>
              </a:rPr>
            </a:br>
            <a:r>
              <a:rPr lang="nl-NL" altLang="nl-NL" sz="3600" smtClean="0">
                <a:latin typeface="Arial" charset="0"/>
                <a:ea typeface="ヒラギノ角ゴ Pro W3"/>
                <a:cs typeface="Arial" charset="0"/>
              </a:rPr>
              <a:t>Vragen ?</a:t>
            </a:r>
            <a:r>
              <a:rPr lang="nl-NL" altLang="nl-NL" sz="3600" dirty="0" smtClean="0">
                <a:latin typeface="Arial" charset="0"/>
                <a:ea typeface="ヒラギノ角ゴ Pro W3"/>
                <a:cs typeface="Arial" charset="0"/>
              </a:rPr>
              <a:t/>
            </a:r>
            <a:br>
              <a:rPr lang="nl-NL" altLang="nl-NL" sz="3600" dirty="0" smtClean="0">
                <a:latin typeface="Arial" charset="0"/>
                <a:ea typeface="ヒラギノ角ゴ Pro W3"/>
                <a:cs typeface="Arial" charset="0"/>
              </a:rPr>
            </a:br>
            <a:endParaRPr lang="nl-NL" altLang="nl-NL" sz="3600" dirty="0" smtClean="0">
              <a:latin typeface="Arial" charset="0"/>
              <a:ea typeface="ヒラギノ角ゴ Pro W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04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Historie fiets in Eindhoven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6240" y="1340768"/>
            <a:ext cx="7696200" cy="441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Jaren 00: Serieuze aandacht voor de fiets: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Font typeface="Arial" charset="0"/>
              <a:buNone/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15616" y="1772816"/>
            <a:ext cx="5391944" cy="441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63"/>
              </a:lnSpc>
              <a:buClr>
                <a:srgbClr val="00B050"/>
              </a:buClr>
            </a:pPr>
            <a:r>
              <a:rPr lang="nl-NL" altLang="nl-NL" sz="2200" dirty="0" smtClean="0">
                <a:latin typeface="Arial" charset="0"/>
                <a:ea typeface="ヒラギノ角ゴ Pro W3"/>
                <a:cs typeface="Arial" charset="0"/>
              </a:rPr>
              <a:t>Nota fietsverkeer 2006 </a:t>
            </a:r>
          </a:p>
          <a:p>
            <a:pPr>
              <a:lnSpc>
                <a:spcPts val="2863"/>
              </a:lnSpc>
              <a:buClr>
                <a:srgbClr val="00B050"/>
              </a:buClr>
            </a:pPr>
            <a:r>
              <a:rPr lang="nl-NL" altLang="nl-NL" sz="2200" dirty="0" smtClean="0">
                <a:latin typeface="Arial" charset="0"/>
                <a:ea typeface="ヒラギノ角ゴ Pro W3"/>
                <a:cs typeface="Arial" charset="0"/>
              </a:rPr>
              <a:t>Fietsbalans 2008</a:t>
            </a:r>
          </a:p>
          <a:p>
            <a:pPr>
              <a:lnSpc>
                <a:spcPts val="2863"/>
              </a:lnSpc>
              <a:buClr>
                <a:srgbClr val="00B050"/>
              </a:buClr>
            </a:pPr>
            <a:r>
              <a:rPr lang="nl-NL" altLang="nl-NL" sz="2200" dirty="0" smtClean="0">
                <a:latin typeface="Arial" charset="0"/>
                <a:ea typeface="ヒラギノ角ゴ Pro W3"/>
                <a:cs typeface="Arial" charset="0"/>
              </a:rPr>
              <a:t>Actieplan Fiets (2009-2013)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2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2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Font typeface="Arial" charset="0"/>
              <a:buNone/>
            </a:pPr>
            <a:endParaRPr lang="nl-NL" altLang="nl-NL" sz="22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2659429" y="3284983"/>
            <a:ext cx="3784779" cy="2493555"/>
            <a:chOff x="3016" y="633"/>
            <a:chExt cx="2602" cy="170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3"/>
            <a:srcRect l="29070" t="3239" r="764" b="5906"/>
            <a:stretch/>
          </p:blipFill>
          <p:spPr bwMode="auto">
            <a:xfrm>
              <a:off x="3016" y="633"/>
              <a:ext cx="2602" cy="1706"/>
            </a:xfrm>
            <a:prstGeom prst="rect">
              <a:avLst/>
            </a:prstGeom>
            <a:noFill/>
            <a:ln w="28575">
              <a:solidFill>
                <a:srgbClr val="339933"/>
              </a:solidFill>
              <a:miter lim="800000"/>
              <a:headEnd/>
              <a:tailEnd/>
            </a:ln>
          </p:spPr>
        </p:pic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4558" y="978"/>
              <a:ext cx="771" cy="181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 altLang="nl-NL" sz="2200">
                <a:cs typeface="Arial" charset="0"/>
              </a:endParaRPr>
            </a:p>
          </p:txBody>
        </p:sp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3953" y="815"/>
              <a:ext cx="771" cy="181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 altLang="nl-NL" sz="2200">
                <a:cs typeface="Arial" charset="0"/>
              </a:endParaRPr>
            </a:p>
          </p:txBody>
        </p:sp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4686" y="1904"/>
              <a:ext cx="771" cy="181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 altLang="nl-NL" sz="2200">
                <a:cs typeface="Arial" charset="0"/>
              </a:endParaRPr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4808" y="1245"/>
              <a:ext cx="771" cy="181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 altLang="nl-NL" sz="2200">
                <a:cs typeface="Arial" charset="0"/>
              </a:endParaRPr>
            </a:p>
          </p:txBody>
        </p:sp>
      </p:grp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8398" y="3065350"/>
            <a:ext cx="2378097" cy="275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5350"/>
            <a:ext cx="2227450" cy="277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38151" r="55717" b="21039"/>
          <a:stretch/>
        </p:blipFill>
        <p:spPr bwMode="auto">
          <a:xfrm>
            <a:off x="7083188" y="764704"/>
            <a:ext cx="201872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4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Historie fiets in Eindhoven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6240" y="1340768"/>
            <a:ext cx="7696200" cy="441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63"/>
              </a:lnSpc>
              <a:buClr>
                <a:srgbClr val="FF0000"/>
              </a:buClr>
            </a:pPr>
            <a:r>
              <a:rPr lang="nl-NL" altLang="nl-NL" sz="2400" dirty="0" smtClean="0">
                <a:latin typeface="Arial" charset="0"/>
                <a:ea typeface="ヒラギノ角ゴ Pro W3"/>
                <a:cs typeface="Arial" charset="0"/>
              </a:rPr>
              <a:t>2010 – heden: start “schaalsprong fiets”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Font typeface="Arial" charset="0"/>
              <a:buNone/>
            </a:pPr>
            <a:endParaRPr lang="nl-NL" altLang="nl-NL" sz="24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15616" y="1772816"/>
            <a:ext cx="5391944" cy="4410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63"/>
              </a:lnSpc>
              <a:buClr>
                <a:srgbClr val="00B050"/>
              </a:buClr>
            </a:pPr>
            <a:r>
              <a:rPr lang="nl-NL" altLang="nl-NL" sz="2200" dirty="0" smtClean="0">
                <a:latin typeface="Arial" charset="0"/>
                <a:ea typeface="ヒラギノ角ゴ Pro W3"/>
                <a:cs typeface="Arial" charset="0"/>
              </a:rPr>
              <a:t>CARMA (2010-2013)</a:t>
            </a:r>
          </a:p>
          <a:p>
            <a:pPr>
              <a:lnSpc>
                <a:spcPts val="2863"/>
              </a:lnSpc>
              <a:buClr>
                <a:srgbClr val="00B050"/>
              </a:buClr>
            </a:pPr>
            <a:r>
              <a:rPr lang="nl-NL" altLang="nl-NL" sz="2200" dirty="0" smtClean="0">
                <a:latin typeface="Arial" charset="0"/>
                <a:ea typeface="ヒラギノ角ゴ Pro W3"/>
                <a:cs typeface="Arial" charset="0"/>
              </a:rPr>
              <a:t>Eindhoven op Weg (2013)</a:t>
            </a:r>
          </a:p>
          <a:p>
            <a:pPr>
              <a:lnSpc>
                <a:spcPts val="2863"/>
              </a:lnSpc>
              <a:buClr>
                <a:srgbClr val="00B050"/>
              </a:buClr>
            </a:pPr>
            <a:r>
              <a:rPr lang="nl-NL" altLang="nl-NL" sz="2200" dirty="0" smtClean="0">
                <a:latin typeface="Arial" charset="0"/>
                <a:ea typeface="ヒラギノ角ゴ Pro W3"/>
                <a:cs typeface="Arial" charset="0"/>
              </a:rPr>
              <a:t>Agenda Fiets 2016-2025 (2016)</a:t>
            </a:r>
          </a:p>
          <a:p>
            <a:pPr>
              <a:lnSpc>
                <a:spcPts val="2863"/>
              </a:lnSpc>
              <a:buClr>
                <a:srgbClr val="00B050"/>
              </a:buClr>
            </a:pPr>
            <a:r>
              <a:rPr lang="nl-NL" altLang="nl-NL" sz="2200" dirty="0" smtClean="0">
                <a:latin typeface="Arial" charset="0"/>
                <a:ea typeface="ヒラギノ角ゴ Pro W3"/>
                <a:cs typeface="Arial" charset="0"/>
              </a:rPr>
              <a:t>Bereikbaarheidsagenda (2016)</a:t>
            </a:r>
          </a:p>
          <a:p>
            <a:pPr>
              <a:lnSpc>
                <a:spcPts val="2863"/>
              </a:lnSpc>
              <a:buClr>
                <a:srgbClr val="00B050"/>
              </a:buClr>
            </a:pPr>
            <a:r>
              <a:rPr lang="nl-NL" altLang="nl-NL" sz="2200" dirty="0" smtClean="0">
                <a:latin typeface="Arial" charset="0"/>
                <a:ea typeface="ヒラギノ角ゴ Pro W3"/>
                <a:cs typeface="Arial" charset="0"/>
              </a:rPr>
              <a:t>Fiets in de Versnelling (2016)</a:t>
            </a:r>
          </a:p>
          <a:p>
            <a:pPr>
              <a:lnSpc>
                <a:spcPts val="2863"/>
              </a:lnSpc>
              <a:buClr>
                <a:srgbClr val="00B050"/>
              </a:buClr>
            </a:pPr>
            <a:r>
              <a:rPr lang="nl-NL" altLang="nl-NL" sz="2200" dirty="0" smtClean="0">
                <a:latin typeface="Arial" charset="0"/>
                <a:ea typeface="ヒラギノ角ゴ Pro W3"/>
                <a:cs typeface="Arial" charset="0"/>
              </a:rPr>
              <a:t>Uitvoeringsagenda SFR (2016)</a:t>
            </a: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2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Clr>
                <a:srgbClr val="FF0000"/>
              </a:buClr>
            </a:pPr>
            <a:endParaRPr lang="nl-NL" altLang="nl-NL" sz="2200" dirty="0" smtClean="0">
              <a:latin typeface="Arial" charset="0"/>
              <a:ea typeface="ヒラギノ角ゴ Pro W3"/>
              <a:cs typeface="Arial" charset="0"/>
            </a:endParaRPr>
          </a:p>
          <a:p>
            <a:pPr>
              <a:lnSpc>
                <a:spcPts val="2863"/>
              </a:lnSpc>
              <a:buFont typeface="Arial" charset="0"/>
              <a:buNone/>
            </a:pPr>
            <a:endParaRPr lang="nl-NL" altLang="nl-NL" sz="2200" dirty="0" smtClean="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18" name="Picture 4" descr="rondje endho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52" y="4223006"/>
            <a:ext cx="1557337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0" t="9111" r="29491" b="3833"/>
          <a:stretch>
            <a:fillRect/>
          </a:stretch>
        </p:blipFill>
        <p:spPr bwMode="auto">
          <a:xfrm>
            <a:off x="6948060" y="2960569"/>
            <a:ext cx="2032938" cy="287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I:\VM\VOR\1_Projecten\Actieplan Fiets !\Fiets en Win\huisstijl\huisstijl_AlphaPlus_poster_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16"/>
          <a:stretch/>
        </p:blipFill>
        <p:spPr bwMode="auto">
          <a:xfrm>
            <a:off x="6888895" y="548680"/>
            <a:ext cx="2075593" cy="226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Schaalsprong fiets - herinrichtingen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424815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4248150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27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Schaalsprong fiets - herinrichtingen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4321175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4321175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4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Denken vanuit de fiets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"/>
          <a:stretch/>
        </p:blipFill>
        <p:spPr bwMode="auto">
          <a:xfrm>
            <a:off x="4136579" y="3188872"/>
            <a:ext cx="4902645" cy="265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5"/>
          <a:stretch/>
        </p:blipFill>
        <p:spPr bwMode="auto">
          <a:xfrm>
            <a:off x="107504" y="113780"/>
            <a:ext cx="5460240" cy="296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hoek 10"/>
          <p:cNvSpPr/>
          <p:nvPr/>
        </p:nvSpPr>
        <p:spPr>
          <a:xfrm>
            <a:off x="6353175" y="696177"/>
            <a:ext cx="2583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3600" b="1" dirty="0">
                <a:solidFill>
                  <a:srgbClr val="FF0000"/>
                </a:solidFill>
              </a:rPr>
              <a:t>Frederiklaan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21913" y="4797152"/>
            <a:ext cx="2401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</a:rPr>
              <a:t>Hoogstraat</a:t>
            </a:r>
            <a:r>
              <a:rPr lang="nl-NL" sz="3600" dirty="0" smtClean="0">
                <a:solidFill>
                  <a:srgbClr val="FF0000"/>
                </a:solidFill>
              </a:rPr>
              <a:t> </a:t>
            </a:r>
            <a:endParaRPr lang="nl-NL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6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793"/>
            <a:ext cx="9144000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17" y="1196752"/>
            <a:ext cx="6180179" cy="463513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dirty="0" smtClean="0">
                <a:latin typeface="Arial" charset="0"/>
                <a:ea typeface="ヒラギノ角ゴ Pro W3"/>
                <a:cs typeface="Arial" charset="0"/>
              </a:rPr>
              <a:t>Schaalsprong fiets - fietsstraten</a:t>
            </a:r>
          </a:p>
        </p:txBody>
      </p:sp>
    </p:spTree>
    <p:extLst>
      <p:ext uri="{BB962C8B-B14F-4D97-AF65-F5344CB8AC3E}">
        <p14:creationId xmlns:p14="http://schemas.microsoft.com/office/powerpoint/2010/main" val="29579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55576" y="403225"/>
            <a:ext cx="7088188" cy="793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altLang="nl-NL" sz="3200" smtClean="0">
                <a:latin typeface="Arial" charset="0"/>
                <a:ea typeface="ヒラギノ角ゴ Pro W3"/>
                <a:cs typeface="Arial" charset="0"/>
              </a:rPr>
              <a:t>“Tunnelvisie”</a:t>
            </a:r>
            <a:endParaRPr lang="nl-NL" altLang="nl-NL" sz="3200" dirty="0">
              <a:latin typeface="Arial" charset="0"/>
              <a:ea typeface="ヒラギノ角ゴ Pro W3"/>
              <a:cs typeface="Arial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48424"/>
            <a:ext cx="4419364" cy="294499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/>
          <a:stretch/>
        </p:blipFill>
        <p:spPr>
          <a:xfrm>
            <a:off x="4644008" y="116632"/>
            <a:ext cx="4391578" cy="294499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793" y="3207070"/>
            <a:ext cx="4332007" cy="259819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95" y="5943793"/>
            <a:ext cx="9207795" cy="94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02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400</Words>
  <Application>Microsoft Office PowerPoint</Application>
  <PresentationFormat>Diavoorstelling (4:3)</PresentationFormat>
  <Paragraphs>104</Paragraphs>
  <Slides>28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28</vt:i4>
      </vt:variant>
    </vt:vector>
  </HeadingPairs>
  <TitlesOfParts>
    <vt:vector size="30" baseType="lpstr">
      <vt:lpstr>Kantoorthema</vt:lpstr>
      <vt:lpstr>Office Theme</vt:lpstr>
      <vt:lpstr>PowerPoint-presentatie</vt:lpstr>
      <vt:lpstr>Een paar fietscijfers over Eindhoven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Dank voor uw aandacht ! Vragen ? </vt:lpstr>
    </vt:vector>
  </TitlesOfParts>
  <Company>Gemeente Eindhoven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fiets in Eindhoven over 10 jaar</dc:title>
  <dc:creator>Erik Staps</dc:creator>
  <cp:lastModifiedBy>Bas Braakman</cp:lastModifiedBy>
  <cp:revision>68</cp:revision>
  <dcterms:created xsi:type="dcterms:W3CDTF">2016-11-07T11:53:47Z</dcterms:created>
  <dcterms:modified xsi:type="dcterms:W3CDTF">2019-04-13T09:40:34Z</dcterms:modified>
</cp:coreProperties>
</file>