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64" r:id="rId2"/>
    <p:sldId id="256" r:id="rId3"/>
    <p:sldId id="257" r:id="rId4"/>
    <p:sldId id="258" r:id="rId5"/>
    <p:sldId id="259" r:id="rId6"/>
    <p:sldId id="260" r:id="rId7"/>
    <p:sldId id="261" r:id="rId8"/>
    <p:sldId id="266" r:id="rId9"/>
    <p:sldId id="262" r:id="rId10"/>
    <p:sldId id="332" r:id="rId11"/>
    <p:sldId id="330" r:id="rId12"/>
    <p:sldId id="331" r:id="rId13"/>
    <p:sldId id="333" r:id="rId14"/>
    <p:sldId id="344" r:id="rId15"/>
    <p:sldId id="335" r:id="rId16"/>
    <p:sldId id="345" r:id="rId17"/>
    <p:sldId id="337" r:id="rId18"/>
    <p:sldId id="346" r:id="rId19"/>
    <p:sldId id="275" r:id="rId20"/>
    <p:sldId id="339" r:id="rId21"/>
    <p:sldId id="341" r:id="rId22"/>
    <p:sldId id="342" r:id="rId23"/>
    <p:sldId id="343" r:id="rId24"/>
    <p:sldId id="347" r:id="rId25"/>
    <p:sldId id="348" r:id="rId26"/>
    <p:sldId id="349" r:id="rId27"/>
    <p:sldId id="283" r:id="rId28"/>
    <p:sldId id="352" r:id="rId29"/>
    <p:sldId id="350" r:id="rId30"/>
    <p:sldId id="351" r:id="rId31"/>
    <p:sldId id="353" r:id="rId32"/>
    <p:sldId id="354" r:id="rId33"/>
    <p:sldId id="289" r:id="rId34"/>
    <p:sldId id="356" r:id="rId35"/>
    <p:sldId id="357" r:id="rId36"/>
    <p:sldId id="358" r:id="rId37"/>
    <p:sldId id="359" r:id="rId38"/>
    <p:sldId id="360" r:id="rId39"/>
    <p:sldId id="361" r:id="rId40"/>
    <p:sldId id="296" r:id="rId41"/>
    <p:sldId id="390" r:id="rId42"/>
    <p:sldId id="400" r:id="rId43"/>
    <p:sldId id="397" r:id="rId44"/>
    <p:sldId id="398" r:id="rId45"/>
    <p:sldId id="399" r:id="rId46"/>
    <p:sldId id="402" r:id="rId47"/>
    <p:sldId id="303" r:id="rId48"/>
    <p:sldId id="363" r:id="rId49"/>
    <p:sldId id="364" r:id="rId50"/>
    <p:sldId id="365" r:id="rId51"/>
    <p:sldId id="403" r:id="rId52"/>
    <p:sldId id="366" r:id="rId53"/>
    <p:sldId id="375" r:id="rId54"/>
    <p:sldId id="316" r:id="rId55"/>
    <p:sldId id="377" r:id="rId56"/>
    <p:sldId id="378" r:id="rId57"/>
    <p:sldId id="379" r:id="rId58"/>
    <p:sldId id="380" r:id="rId59"/>
    <p:sldId id="382" r:id="rId60"/>
    <p:sldId id="317" r:id="rId61"/>
    <p:sldId id="367" r:id="rId62"/>
    <p:sldId id="373" r:id="rId63"/>
    <p:sldId id="370" r:id="rId64"/>
    <p:sldId id="374" r:id="rId65"/>
    <p:sldId id="322" r:id="rId66"/>
    <p:sldId id="383" r:id="rId67"/>
    <p:sldId id="384" r:id="rId68"/>
    <p:sldId id="325" r:id="rId69"/>
    <p:sldId id="385" r:id="rId70"/>
    <p:sldId id="386" r:id="rId71"/>
  </p:sldIdLst>
  <p:sldSz cx="9144000" cy="5143500" type="screen16x9"/>
  <p:notesSz cx="6858000" cy="9144000"/>
  <p:defaultTextStyle>
    <a:defPPr>
      <a:defRPr lang="nl-NL"/>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FFFFFF"/>
    <a:srgbClr val="FFFF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997" autoAdjust="0"/>
    <p:restoredTop sz="94660"/>
  </p:normalViewPr>
  <p:slideViewPr>
    <p:cSldViewPr snapToGrid="0">
      <p:cViewPr>
        <p:scale>
          <a:sx n="130" d="100"/>
          <a:sy n="130" d="100"/>
        </p:scale>
        <p:origin x="-1140" y="-330"/>
      </p:cViewPr>
      <p:guideLst>
        <p:guide orient="horz" pos="530"/>
        <p:guide pos="398"/>
      </p:guideLst>
    </p:cSldViewPr>
  </p:slideViewPr>
  <p:notesTextViewPr>
    <p:cViewPr>
      <p:scale>
        <a:sx n="1" d="1"/>
        <a:sy n="1" d="1"/>
      </p:scale>
      <p:origin x="0" y="0"/>
    </p:cViewPr>
  </p:notesTextViewPr>
  <p:sorterViewPr>
    <p:cViewPr>
      <p:scale>
        <a:sx n="66" d="100"/>
        <a:sy n="66" d="100"/>
      </p:scale>
      <p:origin x="0" y="101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F5A18C-0236-44E1-A11E-7B5F03D49737}" type="datetimeFigureOut">
              <a:rPr lang="nl-NL" smtClean="0"/>
              <a:pPr/>
              <a:t>14-4-2019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408E1-A766-45E6-BECD-521C20A0F2E6}" type="slidenum">
              <a:rPr lang="nl-NL" smtClean="0"/>
              <a:pPr/>
              <a:t>‹#›</a:t>
            </a:fld>
            <a:endParaRPr lang="nl-NL"/>
          </a:p>
        </p:txBody>
      </p:sp>
    </p:spTree>
    <p:extLst>
      <p:ext uri="{BB962C8B-B14F-4D97-AF65-F5344CB8AC3E}">
        <p14:creationId xmlns="" xmlns:p14="http://schemas.microsoft.com/office/powerpoint/2010/main" val="4011472312"/>
      </p:ext>
    </p:extLst>
  </p:cSld>
  <p:clrMap bg1="lt1" tx1="dk1" bg2="lt2" tx2="dk2" accent1="accent1" accent2="accent2" accent3="accent3" accent4="accent4" accent5="accent5" accent6="accent6" hlink="hlink" folHlink="folHlink"/>
  <p:notesStyle>
    <a:lvl1pPr marL="0" algn="l" defTabSz="685749" rtl="0" eaLnBrk="1" latinLnBrk="0" hangingPunct="1">
      <a:defRPr sz="900" kern="1200">
        <a:solidFill>
          <a:schemeClr val="tx1"/>
        </a:solidFill>
        <a:latin typeface="+mn-lt"/>
        <a:ea typeface="+mn-ea"/>
        <a:cs typeface="+mn-cs"/>
      </a:defRPr>
    </a:lvl1pPr>
    <a:lvl2pPr marL="342875" algn="l" defTabSz="685749" rtl="0" eaLnBrk="1" latinLnBrk="0" hangingPunct="1">
      <a:defRPr sz="900" kern="1200">
        <a:solidFill>
          <a:schemeClr val="tx1"/>
        </a:solidFill>
        <a:latin typeface="+mn-lt"/>
        <a:ea typeface="+mn-ea"/>
        <a:cs typeface="+mn-cs"/>
      </a:defRPr>
    </a:lvl2pPr>
    <a:lvl3pPr marL="685749" algn="l" defTabSz="685749" rtl="0" eaLnBrk="1" latinLnBrk="0" hangingPunct="1">
      <a:defRPr sz="900" kern="1200">
        <a:solidFill>
          <a:schemeClr val="tx1"/>
        </a:solidFill>
        <a:latin typeface="+mn-lt"/>
        <a:ea typeface="+mn-ea"/>
        <a:cs typeface="+mn-cs"/>
      </a:defRPr>
    </a:lvl3pPr>
    <a:lvl4pPr marL="1028624" algn="l" defTabSz="685749" rtl="0" eaLnBrk="1" latinLnBrk="0" hangingPunct="1">
      <a:defRPr sz="900" kern="1200">
        <a:solidFill>
          <a:schemeClr val="tx1"/>
        </a:solidFill>
        <a:latin typeface="+mn-lt"/>
        <a:ea typeface="+mn-ea"/>
        <a:cs typeface="+mn-cs"/>
      </a:defRPr>
    </a:lvl4pPr>
    <a:lvl5pPr marL="1371498" algn="l" defTabSz="685749" rtl="0" eaLnBrk="1" latinLnBrk="0" hangingPunct="1">
      <a:defRPr sz="900" kern="1200">
        <a:solidFill>
          <a:schemeClr val="tx1"/>
        </a:solidFill>
        <a:latin typeface="+mn-lt"/>
        <a:ea typeface="+mn-ea"/>
        <a:cs typeface="+mn-cs"/>
      </a:defRPr>
    </a:lvl5pPr>
    <a:lvl6pPr marL="1714373" algn="l" defTabSz="685749" rtl="0" eaLnBrk="1" latinLnBrk="0" hangingPunct="1">
      <a:defRPr sz="900" kern="1200">
        <a:solidFill>
          <a:schemeClr val="tx1"/>
        </a:solidFill>
        <a:latin typeface="+mn-lt"/>
        <a:ea typeface="+mn-ea"/>
        <a:cs typeface="+mn-cs"/>
      </a:defRPr>
    </a:lvl6pPr>
    <a:lvl7pPr marL="2057246" algn="l" defTabSz="685749" rtl="0" eaLnBrk="1" latinLnBrk="0" hangingPunct="1">
      <a:defRPr sz="900" kern="1200">
        <a:solidFill>
          <a:schemeClr val="tx1"/>
        </a:solidFill>
        <a:latin typeface="+mn-lt"/>
        <a:ea typeface="+mn-ea"/>
        <a:cs typeface="+mn-cs"/>
      </a:defRPr>
    </a:lvl7pPr>
    <a:lvl8pPr marL="2400120" algn="l" defTabSz="685749" rtl="0" eaLnBrk="1" latinLnBrk="0" hangingPunct="1">
      <a:defRPr sz="900" kern="1200">
        <a:solidFill>
          <a:schemeClr val="tx1"/>
        </a:solidFill>
        <a:latin typeface="+mn-lt"/>
        <a:ea typeface="+mn-ea"/>
        <a:cs typeface="+mn-cs"/>
      </a:defRPr>
    </a:lvl8pPr>
    <a:lvl9pPr marL="2742995" algn="l" defTabSz="685749"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endParaRPr lang="nl-NL" dirty="0"/>
          </a:p>
          <a:p>
            <a:endParaRPr lang="nl-NL" dirty="0"/>
          </a:p>
        </p:txBody>
      </p:sp>
      <p:sp>
        <p:nvSpPr>
          <p:cNvPr id="4" name="Tijdelijke aanduiding voor dianummer 3"/>
          <p:cNvSpPr>
            <a:spLocks noGrp="1"/>
          </p:cNvSpPr>
          <p:nvPr>
            <p:ph type="sldNum" sz="quarter" idx="5"/>
          </p:nvPr>
        </p:nvSpPr>
        <p:spPr/>
        <p:txBody>
          <a:bodyPr/>
          <a:lstStyle/>
          <a:p>
            <a:fld id="{877408E1-A766-45E6-BECD-521C20A0F2E6}" type="slidenum">
              <a:rPr lang="nl-NL" smtClean="0"/>
              <a:pPr/>
              <a:t>3</a:t>
            </a:fld>
            <a:endParaRPr lang="nl-NL"/>
          </a:p>
        </p:txBody>
      </p:sp>
    </p:spTree>
    <p:extLst>
      <p:ext uri="{BB962C8B-B14F-4D97-AF65-F5344CB8AC3E}">
        <p14:creationId xmlns="" xmlns:p14="http://schemas.microsoft.com/office/powerpoint/2010/main" val="4049486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C9628F4-E163-44B3-A235-41D6979495CE}"/>
              </a:ext>
            </a:extLst>
          </p:cNvPr>
          <p:cNvSpPr>
            <a:spLocks noGrp="1"/>
          </p:cNvSpPr>
          <p:nvPr>
            <p:ph type="ctrTitle"/>
          </p:nvPr>
        </p:nvSpPr>
        <p:spPr>
          <a:xfrm>
            <a:off x="1143000" y="841772"/>
            <a:ext cx="6858000" cy="1790700"/>
          </a:xfrm>
        </p:spPr>
        <p:txBody>
          <a:bodyPr anchor="b"/>
          <a:lstStyle>
            <a:lvl1pPr algn="ctr">
              <a:defRPr sz="4500"/>
            </a:lvl1pPr>
          </a:lstStyle>
          <a:p>
            <a:r>
              <a:rPr lang="nl-NL"/>
              <a:t>Klik om stijl te bewerken</a:t>
            </a:r>
          </a:p>
        </p:txBody>
      </p:sp>
      <p:sp>
        <p:nvSpPr>
          <p:cNvPr id="3" name="Ondertitel 2">
            <a:extLst>
              <a:ext uri="{FF2B5EF4-FFF2-40B4-BE49-F238E27FC236}">
                <a16:creationId xmlns="" xmlns:a16="http://schemas.microsoft.com/office/drawing/2014/main" id="{3BF82B05-C782-4581-8EF5-0EE019346B41}"/>
              </a:ext>
            </a:extLst>
          </p:cNvPr>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 xmlns:a16="http://schemas.microsoft.com/office/drawing/2014/main" id="{A359C9CC-D76B-4CF1-B181-34C3149AF85A}"/>
              </a:ext>
            </a:extLst>
          </p:cNvPr>
          <p:cNvSpPr>
            <a:spLocks noGrp="1"/>
          </p:cNvSpPr>
          <p:nvPr>
            <p:ph type="dt" sz="half" idx="10"/>
          </p:nvPr>
        </p:nvSpPr>
        <p:spPr/>
        <p:txBody>
          <a:bodyPr/>
          <a:lstStyle/>
          <a:p>
            <a:fld id="{65A6C9E7-3C99-41A5-9971-75251965DBC7}" type="datetimeFigureOut">
              <a:rPr lang="nl-NL" smtClean="0"/>
              <a:pPr/>
              <a:t>14-4-2019</a:t>
            </a:fld>
            <a:endParaRPr lang="nl-NL"/>
          </a:p>
        </p:txBody>
      </p:sp>
      <p:sp>
        <p:nvSpPr>
          <p:cNvPr id="5" name="Tijdelijke aanduiding voor voettekst 4">
            <a:extLst>
              <a:ext uri="{FF2B5EF4-FFF2-40B4-BE49-F238E27FC236}">
                <a16:creationId xmlns="" xmlns:a16="http://schemas.microsoft.com/office/drawing/2014/main" id="{E842963A-3723-4F36-9F10-30BE281BC8D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 xmlns:a16="http://schemas.microsoft.com/office/drawing/2014/main" id="{1DFA33DD-479B-470D-976C-5E1DFDC982F5}"/>
              </a:ext>
            </a:extLst>
          </p:cNvPr>
          <p:cNvSpPr>
            <a:spLocks noGrp="1"/>
          </p:cNvSpPr>
          <p:nvPr>
            <p:ph type="sldNum" sz="quarter" idx="12"/>
          </p:nvPr>
        </p:nvSpPr>
        <p:spPr/>
        <p:txBody>
          <a:bodyPr/>
          <a:lstStyle/>
          <a:p>
            <a:fld id="{3C24F3DB-96A5-4406-B4A5-E7EB6198CFE2}" type="slidenum">
              <a:rPr lang="nl-NL" smtClean="0"/>
              <a:pPr/>
              <a:t>‹#›</a:t>
            </a:fld>
            <a:endParaRPr lang="nl-NL"/>
          </a:p>
        </p:txBody>
      </p:sp>
    </p:spTree>
    <p:extLst>
      <p:ext uri="{BB962C8B-B14F-4D97-AF65-F5344CB8AC3E}">
        <p14:creationId xmlns="" xmlns:p14="http://schemas.microsoft.com/office/powerpoint/2010/main" val="3200672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C2AEE71-FB0B-4499-B028-F1A9F91F414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 xmlns:a16="http://schemas.microsoft.com/office/drawing/2014/main" id="{E08AF236-B6C1-4D5F-9F1F-52D2E59605F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 xmlns:a16="http://schemas.microsoft.com/office/drawing/2014/main" id="{8C96F12E-15F3-4753-B1B2-2C7F42089BE0}"/>
              </a:ext>
            </a:extLst>
          </p:cNvPr>
          <p:cNvSpPr>
            <a:spLocks noGrp="1"/>
          </p:cNvSpPr>
          <p:nvPr>
            <p:ph type="dt" sz="half" idx="10"/>
          </p:nvPr>
        </p:nvSpPr>
        <p:spPr/>
        <p:txBody>
          <a:bodyPr/>
          <a:lstStyle/>
          <a:p>
            <a:fld id="{65A6C9E7-3C99-41A5-9971-75251965DBC7}" type="datetimeFigureOut">
              <a:rPr lang="nl-NL" smtClean="0"/>
              <a:pPr/>
              <a:t>14-4-2019</a:t>
            </a:fld>
            <a:endParaRPr lang="nl-NL"/>
          </a:p>
        </p:txBody>
      </p:sp>
      <p:sp>
        <p:nvSpPr>
          <p:cNvPr id="5" name="Tijdelijke aanduiding voor voettekst 4">
            <a:extLst>
              <a:ext uri="{FF2B5EF4-FFF2-40B4-BE49-F238E27FC236}">
                <a16:creationId xmlns="" xmlns:a16="http://schemas.microsoft.com/office/drawing/2014/main" id="{2F31DC0B-159D-44BC-8E1F-766D3E56D71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 xmlns:a16="http://schemas.microsoft.com/office/drawing/2014/main" id="{01902A16-748E-4095-83A5-1C7CA46B45AB}"/>
              </a:ext>
            </a:extLst>
          </p:cNvPr>
          <p:cNvSpPr>
            <a:spLocks noGrp="1"/>
          </p:cNvSpPr>
          <p:nvPr>
            <p:ph type="sldNum" sz="quarter" idx="12"/>
          </p:nvPr>
        </p:nvSpPr>
        <p:spPr/>
        <p:txBody>
          <a:bodyPr/>
          <a:lstStyle/>
          <a:p>
            <a:fld id="{3C24F3DB-96A5-4406-B4A5-E7EB6198CFE2}" type="slidenum">
              <a:rPr lang="nl-NL" smtClean="0"/>
              <a:pPr/>
              <a:t>‹#›</a:t>
            </a:fld>
            <a:endParaRPr lang="nl-NL"/>
          </a:p>
        </p:txBody>
      </p:sp>
    </p:spTree>
    <p:extLst>
      <p:ext uri="{BB962C8B-B14F-4D97-AF65-F5344CB8AC3E}">
        <p14:creationId xmlns="" xmlns:p14="http://schemas.microsoft.com/office/powerpoint/2010/main" val="1707298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 xmlns:a16="http://schemas.microsoft.com/office/drawing/2014/main" id="{A48F28CD-5C13-4A5F-9905-BDDB3CF7A548}"/>
              </a:ext>
            </a:extLst>
          </p:cNvPr>
          <p:cNvSpPr>
            <a:spLocks noGrp="1"/>
          </p:cNvSpPr>
          <p:nvPr>
            <p:ph type="title" orient="vert"/>
          </p:nvPr>
        </p:nvSpPr>
        <p:spPr>
          <a:xfrm>
            <a:off x="6543676" y="273848"/>
            <a:ext cx="1971675" cy="4358879"/>
          </a:xfrm>
        </p:spPr>
        <p:txBody>
          <a:bodyPr vert="eaVert"/>
          <a:lstStyle/>
          <a:p>
            <a:r>
              <a:rPr lang="nl-NL"/>
              <a:t>Klik om stijl te bewerken</a:t>
            </a:r>
          </a:p>
        </p:txBody>
      </p:sp>
      <p:sp>
        <p:nvSpPr>
          <p:cNvPr id="3" name="Tijdelijke aanduiding voor verticale tekst 2">
            <a:extLst>
              <a:ext uri="{FF2B5EF4-FFF2-40B4-BE49-F238E27FC236}">
                <a16:creationId xmlns="" xmlns:a16="http://schemas.microsoft.com/office/drawing/2014/main" id="{AE3053E6-03D5-45FD-9150-30810179AAE9}"/>
              </a:ext>
            </a:extLst>
          </p:cNvPr>
          <p:cNvSpPr>
            <a:spLocks noGrp="1"/>
          </p:cNvSpPr>
          <p:nvPr>
            <p:ph type="body" orient="vert" idx="1"/>
          </p:nvPr>
        </p:nvSpPr>
        <p:spPr>
          <a:xfrm>
            <a:off x="628656" y="273848"/>
            <a:ext cx="5800725" cy="435887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 xmlns:a16="http://schemas.microsoft.com/office/drawing/2014/main" id="{238BD426-9CF5-4D02-8CD1-1EACC6EFE514}"/>
              </a:ext>
            </a:extLst>
          </p:cNvPr>
          <p:cNvSpPr>
            <a:spLocks noGrp="1"/>
          </p:cNvSpPr>
          <p:nvPr>
            <p:ph type="dt" sz="half" idx="10"/>
          </p:nvPr>
        </p:nvSpPr>
        <p:spPr/>
        <p:txBody>
          <a:bodyPr/>
          <a:lstStyle/>
          <a:p>
            <a:fld id="{65A6C9E7-3C99-41A5-9971-75251965DBC7}" type="datetimeFigureOut">
              <a:rPr lang="nl-NL" smtClean="0"/>
              <a:pPr/>
              <a:t>14-4-2019</a:t>
            </a:fld>
            <a:endParaRPr lang="nl-NL"/>
          </a:p>
        </p:txBody>
      </p:sp>
      <p:sp>
        <p:nvSpPr>
          <p:cNvPr id="5" name="Tijdelijke aanduiding voor voettekst 4">
            <a:extLst>
              <a:ext uri="{FF2B5EF4-FFF2-40B4-BE49-F238E27FC236}">
                <a16:creationId xmlns="" xmlns:a16="http://schemas.microsoft.com/office/drawing/2014/main" id="{14F0B4F0-A74E-4507-9729-F285EC93A24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 xmlns:a16="http://schemas.microsoft.com/office/drawing/2014/main" id="{CECE4E7B-81C2-43E5-8053-65893D741023}"/>
              </a:ext>
            </a:extLst>
          </p:cNvPr>
          <p:cNvSpPr>
            <a:spLocks noGrp="1"/>
          </p:cNvSpPr>
          <p:nvPr>
            <p:ph type="sldNum" sz="quarter" idx="12"/>
          </p:nvPr>
        </p:nvSpPr>
        <p:spPr/>
        <p:txBody>
          <a:bodyPr/>
          <a:lstStyle/>
          <a:p>
            <a:fld id="{3C24F3DB-96A5-4406-B4A5-E7EB6198CFE2}" type="slidenum">
              <a:rPr lang="nl-NL" smtClean="0"/>
              <a:pPr/>
              <a:t>‹#›</a:t>
            </a:fld>
            <a:endParaRPr lang="nl-NL"/>
          </a:p>
        </p:txBody>
      </p:sp>
    </p:spTree>
    <p:extLst>
      <p:ext uri="{BB962C8B-B14F-4D97-AF65-F5344CB8AC3E}">
        <p14:creationId xmlns="" xmlns:p14="http://schemas.microsoft.com/office/powerpoint/2010/main" val="2190007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4B5A6AA-F92B-4C6D-8904-0D1E6732482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 xmlns:a16="http://schemas.microsoft.com/office/drawing/2014/main" id="{2B388608-93F8-491C-BB07-6F9BEAF1F88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 xmlns:a16="http://schemas.microsoft.com/office/drawing/2014/main" id="{26FA734A-ACA3-4B62-8C16-6212EBD48401}"/>
              </a:ext>
            </a:extLst>
          </p:cNvPr>
          <p:cNvSpPr>
            <a:spLocks noGrp="1"/>
          </p:cNvSpPr>
          <p:nvPr>
            <p:ph type="dt" sz="half" idx="10"/>
          </p:nvPr>
        </p:nvSpPr>
        <p:spPr/>
        <p:txBody>
          <a:bodyPr/>
          <a:lstStyle/>
          <a:p>
            <a:fld id="{65A6C9E7-3C99-41A5-9971-75251965DBC7}" type="datetimeFigureOut">
              <a:rPr lang="nl-NL" smtClean="0"/>
              <a:pPr/>
              <a:t>14-4-2019</a:t>
            </a:fld>
            <a:endParaRPr lang="nl-NL"/>
          </a:p>
        </p:txBody>
      </p:sp>
      <p:sp>
        <p:nvSpPr>
          <p:cNvPr id="5" name="Tijdelijke aanduiding voor voettekst 4">
            <a:extLst>
              <a:ext uri="{FF2B5EF4-FFF2-40B4-BE49-F238E27FC236}">
                <a16:creationId xmlns="" xmlns:a16="http://schemas.microsoft.com/office/drawing/2014/main" id="{429A665E-FF01-4AF2-B22B-9A9999683C8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 xmlns:a16="http://schemas.microsoft.com/office/drawing/2014/main" id="{90F80279-A981-4E81-B1C4-4222692675D4}"/>
              </a:ext>
            </a:extLst>
          </p:cNvPr>
          <p:cNvSpPr>
            <a:spLocks noGrp="1"/>
          </p:cNvSpPr>
          <p:nvPr>
            <p:ph type="sldNum" sz="quarter" idx="12"/>
          </p:nvPr>
        </p:nvSpPr>
        <p:spPr/>
        <p:txBody>
          <a:bodyPr/>
          <a:lstStyle/>
          <a:p>
            <a:fld id="{3C24F3DB-96A5-4406-B4A5-E7EB6198CFE2}" type="slidenum">
              <a:rPr lang="nl-NL" smtClean="0"/>
              <a:pPr/>
              <a:t>‹#›</a:t>
            </a:fld>
            <a:endParaRPr lang="nl-NL"/>
          </a:p>
        </p:txBody>
      </p:sp>
    </p:spTree>
    <p:extLst>
      <p:ext uri="{BB962C8B-B14F-4D97-AF65-F5344CB8AC3E}">
        <p14:creationId xmlns="" xmlns:p14="http://schemas.microsoft.com/office/powerpoint/2010/main" val="2822639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7633CDFD-EDA3-4CB4-B445-58406BF1AFB5}"/>
              </a:ext>
            </a:extLst>
          </p:cNvPr>
          <p:cNvSpPr>
            <a:spLocks noGrp="1"/>
          </p:cNvSpPr>
          <p:nvPr>
            <p:ph type="title"/>
          </p:nvPr>
        </p:nvSpPr>
        <p:spPr>
          <a:xfrm>
            <a:off x="623888" y="1282310"/>
            <a:ext cx="7886700" cy="2139553"/>
          </a:xfrm>
        </p:spPr>
        <p:txBody>
          <a:bodyPr anchor="b"/>
          <a:lstStyle>
            <a:lvl1pPr>
              <a:defRPr sz="4500"/>
            </a:lvl1pPr>
          </a:lstStyle>
          <a:p>
            <a:r>
              <a:rPr lang="nl-NL"/>
              <a:t>Klik om stijl te bewerken</a:t>
            </a:r>
          </a:p>
        </p:txBody>
      </p:sp>
      <p:sp>
        <p:nvSpPr>
          <p:cNvPr id="3" name="Tijdelijke aanduiding voor tekst 2">
            <a:extLst>
              <a:ext uri="{FF2B5EF4-FFF2-40B4-BE49-F238E27FC236}">
                <a16:creationId xmlns="" xmlns:a16="http://schemas.microsoft.com/office/drawing/2014/main" id="{2ACEE1DF-10C4-4D80-B36D-01D168FC9B1A}"/>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 xmlns:a16="http://schemas.microsoft.com/office/drawing/2014/main" id="{DC427992-3EE5-4749-8654-F359A76D6730}"/>
              </a:ext>
            </a:extLst>
          </p:cNvPr>
          <p:cNvSpPr>
            <a:spLocks noGrp="1"/>
          </p:cNvSpPr>
          <p:nvPr>
            <p:ph type="dt" sz="half" idx="10"/>
          </p:nvPr>
        </p:nvSpPr>
        <p:spPr/>
        <p:txBody>
          <a:bodyPr/>
          <a:lstStyle/>
          <a:p>
            <a:fld id="{65A6C9E7-3C99-41A5-9971-75251965DBC7}" type="datetimeFigureOut">
              <a:rPr lang="nl-NL" smtClean="0"/>
              <a:pPr/>
              <a:t>14-4-2019</a:t>
            </a:fld>
            <a:endParaRPr lang="nl-NL"/>
          </a:p>
        </p:txBody>
      </p:sp>
      <p:sp>
        <p:nvSpPr>
          <p:cNvPr id="5" name="Tijdelijke aanduiding voor voettekst 4">
            <a:extLst>
              <a:ext uri="{FF2B5EF4-FFF2-40B4-BE49-F238E27FC236}">
                <a16:creationId xmlns="" xmlns:a16="http://schemas.microsoft.com/office/drawing/2014/main" id="{B3D35580-8655-4119-BC30-F8B1C26C505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 xmlns:a16="http://schemas.microsoft.com/office/drawing/2014/main" id="{23CBD8D6-2034-4934-B975-B400E8429060}"/>
              </a:ext>
            </a:extLst>
          </p:cNvPr>
          <p:cNvSpPr>
            <a:spLocks noGrp="1"/>
          </p:cNvSpPr>
          <p:nvPr>
            <p:ph type="sldNum" sz="quarter" idx="12"/>
          </p:nvPr>
        </p:nvSpPr>
        <p:spPr/>
        <p:txBody>
          <a:bodyPr/>
          <a:lstStyle/>
          <a:p>
            <a:fld id="{3C24F3DB-96A5-4406-B4A5-E7EB6198CFE2}" type="slidenum">
              <a:rPr lang="nl-NL" smtClean="0"/>
              <a:pPr/>
              <a:t>‹#›</a:t>
            </a:fld>
            <a:endParaRPr lang="nl-NL"/>
          </a:p>
        </p:txBody>
      </p:sp>
    </p:spTree>
    <p:extLst>
      <p:ext uri="{BB962C8B-B14F-4D97-AF65-F5344CB8AC3E}">
        <p14:creationId xmlns="" xmlns:p14="http://schemas.microsoft.com/office/powerpoint/2010/main" val="1035903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6174CAA2-0920-4B5B-AEE3-4A390AB180B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 xmlns:a16="http://schemas.microsoft.com/office/drawing/2014/main" id="{21C94D55-F937-44F9-83AF-508059A71AA8}"/>
              </a:ext>
            </a:extLst>
          </p:cNvPr>
          <p:cNvSpPr>
            <a:spLocks noGrp="1"/>
          </p:cNvSpPr>
          <p:nvPr>
            <p:ph sz="half" idx="1"/>
          </p:nvPr>
        </p:nvSpPr>
        <p:spPr>
          <a:xfrm>
            <a:off x="6286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 xmlns:a16="http://schemas.microsoft.com/office/drawing/2014/main" id="{A519E6DA-6568-4AE8-8126-1C7EB43FF55D}"/>
              </a:ext>
            </a:extLst>
          </p:cNvPr>
          <p:cNvSpPr>
            <a:spLocks noGrp="1"/>
          </p:cNvSpPr>
          <p:nvPr>
            <p:ph sz="half" idx="2"/>
          </p:nvPr>
        </p:nvSpPr>
        <p:spPr>
          <a:xfrm>
            <a:off x="4629150" y="1369219"/>
            <a:ext cx="3886200" cy="326350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 xmlns:a16="http://schemas.microsoft.com/office/drawing/2014/main" id="{4563368A-6D7D-4B3C-9AF3-9D4E6EE6E39C}"/>
              </a:ext>
            </a:extLst>
          </p:cNvPr>
          <p:cNvSpPr>
            <a:spLocks noGrp="1"/>
          </p:cNvSpPr>
          <p:nvPr>
            <p:ph type="dt" sz="half" idx="10"/>
          </p:nvPr>
        </p:nvSpPr>
        <p:spPr/>
        <p:txBody>
          <a:bodyPr/>
          <a:lstStyle/>
          <a:p>
            <a:fld id="{65A6C9E7-3C99-41A5-9971-75251965DBC7}" type="datetimeFigureOut">
              <a:rPr lang="nl-NL" smtClean="0"/>
              <a:pPr/>
              <a:t>14-4-2019</a:t>
            </a:fld>
            <a:endParaRPr lang="nl-NL"/>
          </a:p>
        </p:txBody>
      </p:sp>
      <p:sp>
        <p:nvSpPr>
          <p:cNvPr id="6" name="Tijdelijke aanduiding voor voettekst 5">
            <a:extLst>
              <a:ext uri="{FF2B5EF4-FFF2-40B4-BE49-F238E27FC236}">
                <a16:creationId xmlns="" xmlns:a16="http://schemas.microsoft.com/office/drawing/2014/main" id="{FB83EA41-0EFA-411E-94DB-CE1275BA393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 xmlns:a16="http://schemas.microsoft.com/office/drawing/2014/main" id="{7A706EA8-07DC-48E9-AF50-03FD44DA6A07}"/>
              </a:ext>
            </a:extLst>
          </p:cNvPr>
          <p:cNvSpPr>
            <a:spLocks noGrp="1"/>
          </p:cNvSpPr>
          <p:nvPr>
            <p:ph type="sldNum" sz="quarter" idx="12"/>
          </p:nvPr>
        </p:nvSpPr>
        <p:spPr/>
        <p:txBody>
          <a:bodyPr/>
          <a:lstStyle/>
          <a:p>
            <a:fld id="{3C24F3DB-96A5-4406-B4A5-E7EB6198CFE2}" type="slidenum">
              <a:rPr lang="nl-NL" smtClean="0"/>
              <a:pPr/>
              <a:t>‹#›</a:t>
            </a:fld>
            <a:endParaRPr lang="nl-NL"/>
          </a:p>
        </p:txBody>
      </p:sp>
    </p:spTree>
    <p:extLst>
      <p:ext uri="{BB962C8B-B14F-4D97-AF65-F5344CB8AC3E}">
        <p14:creationId xmlns="" xmlns:p14="http://schemas.microsoft.com/office/powerpoint/2010/main" val="2983512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E31175D6-BAA7-466B-B4A8-40DE8137459C}"/>
              </a:ext>
            </a:extLst>
          </p:cNvPr>
          <p:cNvSpPr>
            <a:spLocks noGrp="1"/>
          </p:cNvSpPr>
          <p:nvPr>
            <p:ph type="title"/>
          </p:nvPr>
        </p:nvSpPr>
        <p:spPr>
          <a:xfrm>
            <a:off x="629841" y="273847"/>
            <a:ext cx="7886700" cy="994172"/>
          </a:xfrm>
        </p:spPr>
        <p:txBody>
          <a:bodyPr/>
          <a:lstStyle/>
          <a:p>
            <a:r>
              <a:rPr lang="nl-NL"/>
              <a:t>Klik om stijl te bewerken</a:t>
            </a:r>
          </a:p>
        </p:txBody>
      </p:sp>
      <p:sp>
        <p:nvSpPr>
          <p:cNvPr id="3" name="Tijdelijke aanduiding voor tekst 2">
            <a:extLst>
              <a:ext uri="{FF2B5EF4-FFF2-40B4-BE49-F238E27FC236}">
                <a16:creationId xmlns="" xmlns:a16="http://schemas.microsoft.com/office/drawing/2014/main" id="{078D58D6-B706-4A95-9681-88FB27DD9C67}"/>
              </a:ext>
            </a:extLst>
          </p:cNvPr>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 xmlns:a16="http://schemas.microsoft.com/office/drawing/2014/main" id="{EC3BCAE5-43B3-4AC5-B98D-5F604CBE211C}"/>
              </a:ext>
            </a:extLst>
          </p:cNvPr>
          <p:cNvSpPr>
            <a:spLocks noGrp="1"/>
          </p:cNvSpPr>
          <p:nvPr>
            <p:ph sz="half" idx="2"/>
          </p:nvPr>
        </p:nvSpPr>
        <p:spPr>
          <a:xfrm>
            <a:off x="629842" y="1878808"/>
            <a:ext cx="3868340"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 xmlns:a16="http://schemas.microsoft.com/office/drawing/2014/main" id="{4A018610-BA9C-4ED4-A0D3-21B0B31DF077}"/>
              </a:ext>
            </a:extLst>
          </p:cNvPr>
          <p:cNvSpPr>
            <a:spLocks noGrp="1"/>
          </p:cNvSpPr>
          <p:nvPr>
            <p:ph type="body" sz="quarter" idx="3"/>
          </p:nvPr>
        </p:nvSpPr>
        <p:spPr>
          <a:xfrm>
            <a:off x="4629156"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 xmlns:a16="http://schemas.microsoft.com/office/drawing/2014/main" id="{97663C4D-EB8F-44DB-95D1-762D509A5D78}"/>
              </a:ext>
            </a:extLst>
          </p:cNvPr>
          <p:cNvSpPr>
            <a:spLocks noGrp="1"/>
          </p:cNvSpPr>
          <p:nvPr>
            <p:ph sz="quarter" idx="4"/>
          </p:nvPr>
        </p:nvSpPr>
        <p:spPr>
          <a:xfrm>
            <a:off x="4629156" y="1878808"/>
            <a:ext cx="3887391" cy="2763441"/>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 xmlns:a16="http://schemas.microsoft.com/office/drawing/2014/main" id="{A005FA00-892E-4883-BFC7-BC2BB28C220A}"/>
              </a:ext>
            </a:extLst>
          </p:cNvPr>
          <p:cNvSpPr>
            <a:spLocks noGrp="1"/>
          </p:cNvSpPr>
          <p:nvPr>
            <p:ph type="dt" sz="half" idx="10"/>
          </p:nvPr>
        </p:nvSpPr>
        <p:spPr/>
        <p:txBody>
          <a:bodyPr/>
          <a:lstStyle/>
          <a:p>
            <a:fld id="{65A6C9E7-3C99-41A5-9971-75251965DBC7}" type="datetimeFigureOut">
              <a:rPr lang="nl-NL" smtClean="0"/>
              <a:pPr/>
              <a:t>14-4-2019</a:t>
            </a:fld>
            <a:endParaRPr lang="nl-NL"/>
          </a:p>
        </p:txBody>
      </p:sp>
      <p:sp>
        <p:nvSpPr>
          <p:cNvPr id="8" name="Tijdelijke aanduiding voor voettekst 7">
            <a:extLst>
              <a:ext uri="{FF2B5EF4-FFF2-40B4-BE49-F238E27FC236}">
                <a16:creationId xmlns="" xmlns:a16="http://schemas.microsoft.com/office/drawing/2014/main" id="{04FC9FA1-A609-4B30-AC96-9F9D4ABEF949}"/>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 xmlns:a16="http://schemas.microsoft.com/office/drawing/2014/main" id="{B6FFDBC5-691E-41DB-8727-35488F2F4501}"/>
              </a:ext>
            </a:extLst>
          </p:cNvPr>
          <p:cNvSpPr>
            <a:spLocks noGrp="1"/>
          </p:cNvSpPr>
          <p:nvPr>
            <p:ph type="sldNum" sz="quarter" idx="12"/>
          </p:nvPr>
        </p:nvSpPr>
        <p:spPr/>
        <p:txBody>
          <a:bodyPr/>
          <a:lstStyle/>
          <a:p>
            <a:fld id="{3C24F3DB-96A5-4406-B4A5-E7EB6198CFE2}" type="slidenum">
              <a:rPr lang="nl-NL" smtClean="0"/>
              <a:pPr/>
              <a:t>‹#›</a:t>
            </a:fld>
            <a:endParaRPr lang="nl-NL"/>
          </a:p>
        </p:txBody>
      </p:sp>
    </p:spTree>
    <p:extLst>
      <p:ext uri="{BB962C8B-B14F-4D97-AF65-F5344CB8AC3E}">
        <p14:creationId xmlns="" xmlns:p14="http://schemas.microsoft.com/office/powerpoint/2010/main" val="2404320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DE41EA46-6FFF-40BC-915C-263EE85CE0D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 xmlns:a16="http://schemas.microsoft.com/office/drawing/2014/main" id="{71383AC0-E355-4FD6-A9DE-78CC3EB1CF92}"/>
              </a:ext>
            </a:extLst>
          </p:cNvPr>
          <p:cNvSpPr>
            <a:spLocks noGrp="1"/>
          </p:cNvSpPr>
          <p:nvPr>
            <p:ph type="dt" sz="half" idx="10"/>
          </p:nvPr>
        </p:nvSpPr>
        <p:spPr/>
        <p:txBody>
          <a:bodyPr/>
          <a:lstStyle/>
          <a:p>
            <a:fld id="{65A6C9E7-3C99-41A5-9971-75251965DBC7}" type="datetimeFigureOut">
              <a:rPr lang="nl-NL" smtClean="0"/>
              <a:pPr/>
              <a:t>14-4-2019</a:t>
            </a:fld>
            <a:endParaRPr lang="nl-NL"/>
          </a:p>
        </p:txBody>
      </p:sp>
      <p:sp>
        <p:nvSpPr>
          <p:cNvPr id="4" name="Tijdelijke aanduiding voor voettekst 3">
            <a:extLst>
              <a:ext uri="{FF2B5EF4-FFF2-40B4-BE49-F238E27FC236}">
                <a16:creationId xmlns="" xmlns:a16="http://schemas.microsoft.com/office/drawing/2014/main" id="{55A984A5-5442-46F7-B836-690837F15E9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 xmlns:a16="http://schemas.microsoft.com/office/drawing/2014/main" id="{250FD389-AC71-43CA-A885-25942A5C1CD3}"/>
              </a:ext>
            </a:extLst>
          </p:cNvPr>
          <p:cNvSpPr>
            <a:spLocks noGrp="1"/>
          </p:cNvSpPr>
          <p:nvPr>
            <p:ph type="sldNum" sz="quarter" idx="12"/>
          </p:nvPr>
        </p:nvSpPr>
        <p:spPr/>
        <p:txBody>
          <a:bodyPr/>
          <a:lstStyle/>
          <a:p>
            <a:fld id="{3C24F3DB-96A5-4406-B4A5-E7EB6198CFE2}" type="slidenum">
              <a:rPr lang="nl-NL" smtClean="0"/>
              <a:pPr/>
              <a:t>‹#›</a:t>
            </a:fld>
            <a:endParaRPr lang="nl-NL"/>
          </a:p>
        </p:txBody>
      </p:sp>
    </p:spTree>
    <p:extLst>
      <p:ext uri="{BB962C8B-B14F-4D97-AF65-F5344CB8AC3E}">
        <p14:creationId xmlns="" xmlns:p14="http://schemas.microsoft.com/office/powerpoint/2010/main" val="2665404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 xmlns:a16="http://schemas.microsoft.com/office/drawing/2014/main" id="{D34CB79A-104F-4FE4-AC11-EBF13C9C1FF8}"/>
              </a:ext>
            </a:extLst>
          </p:cNvPr>
          <p:cNvSpPr>
            <a:spLocks noGrp="1"/>
          </p:cNvSpPr>
          <p:nvPr>
            <p:ph type="dt" sz="half" idx="10"/>
          </p:nvPr>
        </p:nvSpPr>
        <p:spPr/>
        <p:txBody>
          <a:bodyPr/>
          <a:lstStyle/>
          <a:p>
            <a:fld id="{65A6C9E7-3C99-41A5-9971-75251965DBC7}" type="datetimeFigureOut">
              <a:rPr lang="nl-NL" smtClean="0"/>
              <a:pPr/>
              <a:t>14-4-2019</a:t>
            </a:fld>
            <a:endParaRPr lang="nl-NL"/>
          </a:p>
        </p:txBody>
      </p:sp>
      <p:sp>
        <p:nvSpPr>
          <p:cNvPr id="3" name="Tijdelijke aanduiding voor voettekst 2">
            <a:extLst>
              <a:ext uri="{FF2B5EF4-FFF2-40B4-BE49-F238E27FC236}">
                <a16:creationId xmlns="" xmlns:a16="http://schemas.microsoft.com/office/drawing/2014/main" id="{E2C88873-8F5C-468C-AFCB-39DA7F6856A7}"/>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 xmlns:a16="http://schemas.microsoft.com/office/drawing/2014/main" id="{4D1CB42F-85ED-4554-AFF3-8E7B8AA5F22A}"/>
              </a:ext>
            </a:extLst>
          </p:cNvPr>
          <p:cNvSpPr>
            <a:spLocks noGrp="1"/>
          </p:cNvSpPr>
          <p:nvPr>
            <p:ph type="sldNum" sz="quarter" idx="12"/>
          </p:nvPr>
        </p:nvSpPr>
        <p:spPr/>
        <p:txBody>
          <a:bodyPr/>
          <a:lstStyle/>
          <a:p>
            <a:fld id="{3C24F3DB-96A5-4406-B4A5-E7EB6198CFE2}" type="slidenum">
              <a:rPr lang="nl-NL" smtClean="0"/>
              <a:pPr/>
              <a:t>‹#›</a:t>
            </a:fld>
            <a:endParaRPr lang="nl-NL"/>
          </a:p>
        </p:txBody>
      </p:sp>
    </p:spTree>
    <p:extLst>
      <p:ext uri="{BB962C8B-B14F-4D97-AF65-F5344CB8AC3E}">
        <p14:creationId xmlns="" xmlns:p14="http://schemas.microsoft.com/office/powerpoint/2010/main" val="1986915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0967AADF-E33B-4144-9929-717F0CB4AFEC}"/>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inhoud 2">
            <a:extLst>
              <a:ext uri="{FF2B5EF4-FFF2-40B4-BE49-F238E27FC236}">
                <a16:creationId xmlns="" xmlns:a16="http://schemas.microsoft.com/office/drawing/2014/main" id="{14B1DF4B-53F7-4700-A9FA-8CB8CE19C59D}"/>
              </a:ext>
            </a:extLst>
          </p:cNvPr>
          <p:cNvSpPr>
            <a:spLocks noGrp="1"/>
          </p:cNvSpPr>
          <p:nvPr>
            <p:ph idx="1"/>
          </p:nvPr>
        </p:nvSpPr>
        <p:spPr>
          <a:xfrm>
            <a:off x="3887391" y="74057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 xmlns:a16="http://schemas.microsoft.com/office/drawing/2014/main" id="{4844794C-CFFA-44D0-A989-AA9E6B5D02A4}"/>
              </a:ext>
            </a:extLst>
          </p:cNvPr>
          <p:cNvSpPr>
            <a:spLocks noGrp="1"/>
          </p:cNvSpPr>
          <p:nvPr>
            <p:ph type="body" sz="half" idx="2"/>
          </p:nvPr>
        </p:nvSpPr>
        <p:spPr>
          <a:xfrm>
            <a:off x="629841" y="1543054"/>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nl-NL"/>
              <a:t>Klikken om de tekststijl van het model te bewerken</a:t>
            </a:r>
          </a:p>
        </p:txBody>
      </p:sp>
      <p:sp>
        <p:nvSpPr>
          <p:cNvPr id="5" name="Tijdelijke aanduiding voor datum 4">
            <a:extLst>
              <a:ext uri="{FF2B5EF4-FFF2-40B4-BE49-F238E27FC236}">
                <a16:creationId xmlns="" xmlns:a16="http://schemas.microsoft.com/office/drawing/2014/main" id="{AD6A849F-E6AD-488F-B377-4B98FFCFB11B}"/>
              </a:ext>
            </a:extLst>
          </p:cNvPr>
          <p:cNvSpPr>
            <a:spLocks noGrp="1"/>
          </p:cNvSpPr>
          <p:nvPr>
            <p:ph type="dt" sz="half" idx="10"/>
          </p:nvPr>
        </p:nvSpPr>
        <p:spPr/>
        <p:txBody>
          <a:bodyPr/>
          <a:lstStyle/>
          <a:p>
            <a:fld id="{65A6C9E7-3C99-41A5-9971-75251965DBC7}" type="datetimeFigureOut">
              <a:rPr lang="nl-NL" smtClean="0"/>
              <a:pPr/>
              <a:t>14-4-2019</a:t>
            </a:fld>
            <a:endParaRPr lang="nl-NL"/>
          </a:p>
        </p:txBody>
      </p:sp>
      <p:sp>
        <p:nvSpPr>
          <p:cNvPr id="6" name="Tijdelijke aanduiding voor voettekst 5">
            <a:extLst>
              <a:ext uri="{FF2B5EF4-FFF2-40B4-BE49-F238E27FC236}">
                <a16:creationId xmlns="" xmlns:a16="http://schemas.microsoft.com/office/drawing/2014/main" id="{D22F054C-226A-483B-8FD3-27C79A19DED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 xmlns:a16="http://schemas.microsoft.com/office/drawing/2014/main" id="{3524D3E7-4544-4425-80D1-80B0B66F957F}"/>
              </a:ext>
            </a:extLst>
          </p:cNvPr>
          <p:cNvSpPr>
            <a:spLocks noGrp="1"/>
          </p:cNvSpPr>
          <p:nvPr>
            <p:ph type="sldNum" sz="quarter" idx="12"/>
          </p:nvPr>
        </p:nvSpPr>
        <p:spPr/>
        <p:txBody>
          <a:bodyPr/>
          <a:lstStyle/>
          <a:p>
            <a:fld id="{3C24F3DB-96A5-4406-B4A5-E7EB6198CFE2}" type="slidenum">
              <a:rPr lang="nl-NL" smtClean="0"/>
              <a:pPr/>
              <a:t>‹#›</a:t>
            </a:fld>
            <a:endParaRPr lang="nl-NL"/>
          </a:p>
        </p:txBody>
      </p:sp>
    </p:spTree>
    <p:extLst>
      <p:ext uri="{BB962C8B-B14F-4D97-AF65-F5344CB8AC3E}">
        <p14:creationId xmlns="" xmlns:p14="http://schemas.microsoft.com/office/powerpoint/2010/main" val="2813787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 xmlns:a16="http://schemas.microsoft.com/office/drawing/2014/main" id="{3F3966C8-B31B-4D02-AB17-CD4BDAB60386}"/>
              </a:ext>
            </a:extLst>
          </p:cNvPr>
          <p:cNvSpPr>
            <a:spLocks noGrp="1"/>
          </p:cNvSpPr>
          <p:nvPr>
            <p:ph type="title"/>
          </p:nvPr>
        </p:nvSpPr>
        <p:spPr>
          <a:xfrm>
            <a:off x="629841" y="342900"/>
            <a:ext cx="2949178" cy="1200150"/>
          </a:xfrm>
        </p:spPr>
        <p:txBody>
          <a:bodyPr anchor="b"/>
          <a:lstStyle>
            <a:lvl1pPr>
              <a:defRPr sz="2400"/>
            </a:lvl1pPr>
          </a:lstStyle>
          <a:p>
            <a:r>
              <a:rPr lang="nl-NL"/>
              <a:t>Klik om stijl te bewerken</a:t>
            </a:r>
          </a:p>
        </p:txBody>
      </p:sp>
      <p:sp>
        <p:nvSpPr>
          <p:cNvPr id="3" name="Tijdelijke aanduiding voor afbeelding 2">
            <a:extLst>
              <a:ext uri="{FF2B5EF4-FFF2-40B4-BE49-F238E27FC236}">
                <a16:creationId xmlns="" xmlns:a16="http://schemas.microsoft.com/office/drawing/2014/main" id="{A6E7AA4D-69C8-4AE6-887B-9B597279C3DD}"/>
              </a:ext>
            </a:extLst>
          </p:cNvPr>
          <p:cNvSpPr>
            <a:spLocks noGrp="1"/>
          </p:cNvSpPr>
          <p:nvPr>
            <p:ph type="pic" idx="1"/>
          </p:nvPr>
        </p:nvSpPr>
        <p:spPr>
          <a:xfrm>
            <a:off x="3887391" y="740576"/>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nl-NL"/>
          </a:p>
        </p:txBody>
      </p:sp>
      <p:sp>
        <p:nvSpPr>
          <p:cNvPr id="4" name="Tijdelijke aanduiding voor tekst 3">
            <a:extLst>
              <a:ext uri="{FF2B5EF4-FFF2-40B4-BE49-F238E27FC236}">
                <a16:creationId xmlns="" xmlns:a16="http://schemas.microsoft.com/office/drawing/2014/main" id="{4C31A870-9003-49B2-9991-F0B3637410CB}"/>
              </a:ext>
            </a:extLst>
          </p:cNvPr>
          <p:cNvSpPr>
            <a:spLocks noGrp="1"/>
          </p:cNvSpPr>
          <p:nvPr>
            <p:ph type="body" sz="half" idx="2"/>
          </p:nvPr>
        </p:nvSpPr>
        <p:spPr>
          <a:xfrm>
            <a:off x="629841" y="1543054"/>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nl-NL"/>
              <a:t>Klikken om de tekststijl van het model te bewerken</a:t>
            </a:r>
          </a:p>
        </p:txBody>
      </p:sp>
      <p:sp>
        <p:nvSpPr>
          <p:cNvPr id="5" name="Tijdelijke aanduiding voor datum 4">
            <a:extLst>
              <a:ext uri="{FF2B5EF4-FFF2-40B4-BE49-F238E27FC236}">
                <a16:creationId xmlns="" xmlns:a16="http://schemas.microsoft.com/office/drawing/2014/main" id="{C0CC6499-E9B6-4560-AE32-6E0697995D44}"/>
              </a:ext>
            </a:extLst>
          </p:cNvPr>
          <p:cNvSpPr>
            <a:spLocks noGrp="1"/>
          </p:cNvSpPr>
          <p:nvPr>
            <p:ph type="dt" sz="half" idx="10"/>
          </p:nvPr>
        </p:nvSpPr>
        <p:spPr/>
        <p:txBody>
          <a:bodyPr/>
          <a:lstStyle/>
          <a:p>
            <a:fld id="{65A6C9E7-3C99-41A5-9971-75251965DBC7}" type="datetimeFigureOut">
              <a:rPr lang="nl-NL" smtClean="0"/>
              <a:pPr/>
              <a:t>14-4-2019</a:t>
            </a:fld>
            <a:endParaRPr lang="nl-NL"/>
          </a:p>
        </p:txBody>
      </p:sp>
      <p:sp>
        <p:nvSpPr>
          <p:cNvPr id="6" name="Tijdelijke aanduiding voor voettekst 5">
            <a:extLst>
              <a:ext uri="{FF2B5EF4-FFF2-40B4-BE49-F238E27FC236}">
                <a16:creationId xmlns="" xmlns:a16="http://schemas.microsoft.com/office/drawing/2014/main" id="{A7263397-FC1E-495D-8191-55619151C28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 xmlns:a16="http://schemas.microsoft.com/office/drawing/2014/main" id="{5F29A0FE-BAC6-4217-ACAE-984905507A19}"/>
              </a:ext>
            </a:extLst>
          </p:cNvPr>
          <p:cNvSpPr>
            <a:spLocks noGrp="1"/>
          </p:cNvSpPr>
          <p:nvPr>
            <p:ph type="sldNum" sz="quarter" idx="12"/>
          </p:nvPr>
        </p:nvSpPr>
        <p:spPr/>
        <p:txBody>
          <a:bodyPr/>
          <a:lstStyle/>
          <a:p>
            <a:fld id="{3C24F3DB-96A5-4406-B4A5-E7EB6198CFE2}" type="slidenum">
              <a:rPr lang="nl-NL" smtClean="0"/>
              <a:pPr/>
              <a:t>‹#›</a:t>
            </a:fld>
            <a:endParaRPr lang="nl-NL"/>
          </a:p>
        </p:txBody>
      </p:sp>
    </p:spTree>
    <p:extLst>
      <p:ext uri="{BB962C8B-B14F-4D97-AF65-F5344CB8AC3E}">
        <p14:creationId xmlns="" xmlns:p14="http://schemas.microsoft.com/office/powerpoint/2010/main" val="1933669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 xmlns:a16="http://schemas.microsoft.com/office/drawing/2014/main" id="{CBF2E33E-E737-4C4A-A45B-3E751F4E7C79}"/>
              </a:ext>
            </a:extLst>
          </p:cNvPr>
          <p:cNvSpPr>
            <a:spLocks noGrp="1"/>
          </p:cNvSpPr>
          <p:nvPr>
            <p:ph type="title"/>
          </p:nvPr>
        </p:nvSpPr>
        <p:spPr>
          <a:xfrm>
            <a:off x="628650" y="273847"/>
            <a:ext cx="7886700" cy="994172"/>
          </a:xfrm>
          <a:prstGeom prst="rect">
            <a:avLst/>
          </a:prstGeom>
        </p:spPr>
        <p:txBody>
          <a:bodyPr vert="horz" lIns="68576" tIns="34289" rIns="68576" bIns="34289" rtlCol="0" anchor="ctr">
            <a:normAutofit/>
          </a:bodyPr>
          <a:lstStyle/>
          <a:p>
            <a:r>
              <a:rPr lang="nl-NL"/>
              <a:t>Klik om stijl te bewerken</a:t>
            </a:r>
          </a:p>
        </p:txBody>
      </p:sp>
      <p:sp>
        <p:nvSpPr>
          <p:cNvPr id="3" name="Tijdelijke aanduiding voor tekst 2">
            <a:extLst>
              <a:ext uri="{FF2B5EF4-FFF2-40B4-BE49-F238E27FC236}">
                <a16:creationId xmlns="" xmlns:a16="http://schemas.microsoft.com/office/drawing/2014/main" id="{2CC9D278-83E2-41B3-9033-4A843EFCB758}"/>
              </a:ext>
            </a:extLst>
          </p:cNvPr>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 xmlns:a16="http://schemas.microsoft.com/office/drawing/2014/main" id="{55AD37BF-CC1C-49AD-9F94-67BED9BCFD40}"/>
              </a:ext>
            </a:extLst>
          </p:cNvPr>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fld id="{65A6C9E7-3C99-41A5-9971-75251965DBC7}" type="datetimeFigureOut">
              <a:rPr lang="nl-NL" smtClean="0"/>
              <a:pPr/>
              <a:t>14-4-2019</a:t>
            </a:fld>
            <a:endParaRPr lang="nl-NL"/>
          </a:p>
        </p:txBody>
      </p:sp>
      <p:sp>
        <p:nvSpPr>
          <p:cNvPr id="5" name="Tijdelijke aanduiding voor voettekst 4">
            <a:extLst>
              <a:ext uri="{FF2B5EF4-FFF2-40B4-BE49-F238E27FC236}">
                <a16:creationId xmlns="" xmlns:a16="http://schemas.microsoft.com/office/drawing/2014/main" id="{80B51A74-7726-4CEC-BCBB-A1520C954996}"/>
              </a:ext>
            </a:extLst>
          </p:cNvPr>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endParaRPr lang="nl-NL"/>
          </a:p>
        </p:txBody>
      </p:sp>
      <p:sp>
        <p:nvSpPr>
          <p:cNvPr id="6" name="Tijdelijke aanduiding voor dianummer 5">
            <a:extLst>
              <a:ext uri="{FF2B5EF4-FFF2-40B4-BE49-F238E27FC236}">
                <a16:creationId xmlns="" xmlns:a16="http://schemas.microsoft.com/office/drawing/2014/main" id="{D862A1B9-E11D-4032-9961-EDF99ABA6169}"/>
              </a:ext>
            </a:extLst>
          </p:cNvPr>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fld id="{3C24F3DB-96A5-4406-B4A5-E7EB6198CFE2}" type="slidenum">
              <a:rPr lang="nl-NL" smtClean="0"/>
              <a:pPr/>
              <a:t>‹#›</a:t>
            </a:fld>
            <a:endParaRPr lang="nl-NL"/>
          </a:p>
        </p:txBody>
      </p:sp>
    </p:spTree>
    <p:extLst>
      <p:ext uri="{BB962C8B-B14F-4D97-AF65-F5344CB8AC3E}">
        <p14:creationId xmlns="" xmlns:p14="http://schemas.microsoft.com/office/powerpoint/2010/main" val="1910455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nl-NL"/>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gif"/><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hyperlink" Target="https://www.google.nl/url?sa=i&amp;rct=j&amp;q=&amp;esrc=s&amp;source=images&amp;cd=&amp;cad=rja&amp;uact=8&amp;ved=0ahUKEwiG2uT_x5DMAhWBdQ8KHTjnDaIQjRwIBw&amp;url=http://www.ed.nl/regio/veldhoven/historie-van-veldhoven-te-zien-op-straat-1.4659546&amp;psig=AFQjCNGY3wL4u9VD_0vnZmHJNKMnm49wQA&amp;ust=1460806923069800" TargetMode="External"/><Relationship Id="rId5" Type="http://schemas.openxmlformats.org/officeDocument/2006/relationships/image" Target="../media/image4.jpeg"/><Relationship Id="rId10" Type="http://schemas.openxmlformats.org/officeDocument/2006/relationships/image" Target="../media/image9.gif"/><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www.google.nl/url?sa=i&amp;rct=j&amp;q=&amp;esrc=s&amp;source=images&amp;cd=&amp;cad=rja&amp;uact=8&amp;ved=0ahUKEwjitYDWyZDMAhVC3A4KHfPAB6cQjRwIBw&amp;url=http://www.ed.nl/regio/geldrop-e-o/geldrop-mierlo/woonoverlast-geldrop-mierlo-neemt-iets-toe-1.1612962&amp;psig=AFQjCNE2LuPfuenOM4pRuEPyiI7o3Rd5iQ&amp;ust=1460807372160849"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pol.nl/x-last-fietspadpaal/nl/product/45333/"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ed.nl/valkenswaard-waalre/valkenswaard-sluipverkeer-op-mgr-smetsstraat-stoppen-door-aanpassing-in-westparallel-plan~a0e8bd23/133491397"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duurzaamdoorwaalre.nl/" TargetMode="Externa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www.google.nl/url?sa=i&amp;rct=j&amp;q=&amp;esrc=s&amp;source=images&amp;cd=&amp;cad=rja&amp;uact=8&amp;ved=0ahUKEwj9voWMjInMAhUE0hoKHaYAA5sQjRwIBw&amp;url=http://www.ed.nl/regio/son-en-breugel-smelten-ook-als-woonplaats-samen-1.2049097&amp;psig=AFQjCNEX0C3i9Yi2hXNmVLTQYzupm8_pVg&amp;ust=1460550324507182"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google.nl/url?sa=i&amp;rct=j&amp;q=&amp;esrc=s&amp;source=images&amp;cd=&amp;cad=rja&amp;uact=8&amp;ved=0ahUKEwiG2uT_x5DMAhWBdQ8KHTjnDaIQjRwIBw&amp;url=http://www.ed.nl/regio/veldhoven/historie-van-veldhoven-te-zien-op-straat-1.4659546&amp;psig=AFQjCNGY3wL4u9VD_0vnZmHJNKMnm49wQA&amp;ust=1460806923069800"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Deurne%202017.ppt"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Eindhoven/Eindhoven%202015-2016.pptx"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57158" y="1714494"/>
            <a:ext cx="8501122" cy="1102519"/>
          </a:xfrm>
        </p:spPr>
        <p:txBody>
          <a:bodyPr>
            <a:normAutofit fontScale="90000"/>
          </a:bodyPr>
          <a:lstStyle/>
          <a:p>
            <a:r>
              <a:rPr lang="nl-NL" sz="4000" smtClean="0">
                <a:latin typeface="Arial" pitchFamily="34" charset="0"/>
                <a:cs typeface="Arial" pitchFamily="34" charset="0"/>
              </a:rPr>
              <a:t>Verslag regio, onderafdelingen</a:t>
            </a:r>
            <a:r>
              <a:rPr lang="nl-NL" sz="4000" dirty="0" smtClean="0">
                <a:latin typeface="Arial" pitchFamily="34" charset="0"/>
                <a:cs typeface="Arial" pitchFamily="34" charset="0"/>
              </a:rPr>
              <a:t/>
            </a:r>
            <a:br>
              <a:rPr lang="nl-NL" sz="4000" dirty="0" smtClean="0">
                <a:latin typeface="Arial" pitchFamily="34" charset="0"/>
                <a:cs typeface="Arial" pitchFamily="34" charset="0"/>
              </a:rPr>
            </a:br>
            <a:r>
              <a:rPr lang="nl-NL" sz="4000" dirty="0" smtClean="0">
                <a:latin typeface="Arial" pitchFamily="34" charset="0"/>
                <a:cs typeface="Arial" pitchFamily="34" charset="0"/>
              </a:rPr>
              <a:t> &amp; contactpersonen</a:t>
            </a:r>
            <a:endParaRPr lang="nl-NL" sz="4000" dirty="0">
              <a:latin typeface="Arial" pitchFamily="34" charset="0"/>
              <a:cs typeface="Arial" pitchFamily="34" charset="0"/>
            </a:endParaRPr>
          </a:p>
        </p:txBody>
      </p:sp>
      <p:pic>
        <p:nvPicPr>
          <p:cNvPr id="5" name="Picture 2" descr="http://www.ed.nl/polopoly_fs/1.1614738.1349964811%21image/image-1614738.jpg"/>
          <p:cNvPicPr>
            <a:picLocks noChangeAspect="1" noChangeArrowheads="1"/>
          </p:cNvPicPr>
          <p:nvPr/>
        </p:nvPicPr>
        <p:blipFill>
          <a:blip r:embed="rId2" cstate="print"/>
          <a:srcRect/>
          <a:stretch>
            <a:fillRect/>
          </a:stretch>
        </p:blipFill>
        <p:spPr bwMode="auto">
          <a:xfrm>
            <a:off x="5214943" y="2946800"/>
            <a:ext cx="2850039" cy="858575"/>
          </a:xfrm>
          <a:prstGeom prst="rect">
            <a:avLst/>
          </a:prstGeom>
          <a:noFill/>
        </p:spPr>
      </p:pic>
      <p:pic>
        <p:nvPicPr>
          <p:cNvPr id="7" name="Picture 6" descr="Eindhoven.jpg"/>
          <p:cNvPicPr>
            <a:picLocks noChangeAspect="1"/>
          </p:cNvPicPr>
          <p:nvPr/>
        </p:nvPicPr>
        <p:blipFill>
          <a:blip r:embed="rId3" cstate="print"/>
          <a:stretch>
            <a:fillRect/>
          </a:stretch>
        </p:blipFill>
        <p:spPr>
          <a:xfrm>
            <a:off x="1571604" y="3107535"/>
            <a:ext cx="2748966" cy="620290"/>
          </a:xfrm>
          <a:prstGeom prst="rect">
            <a:avLst/>
          </a:prstGeom>
        </p:spPr>
      </p:pic>
      <p:pic>
        <p:nvPicPr>
          <p:cNvPr id="8" name="Picture 2" descr="http://www.ed.nl/polopoly_fs/1.1640875.1349974311%21image/image-1640875.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85919" y="4393419"/>
            <a:ext cx="2096785" cy="631657"/>
          </a:xfrm>
          <a:prstGeom prst="rect">
            <a:avLst/>
          </a:prstGeom>
          <a:noFill/>
        </p:spPr>
      </p:pic>
      <p:pic>
        <p:nvPicPr>
          <p:cNvPr id="10" name="Picture 9" descr="Waalre.jpg"/>
          <p:cNvPicPr>
            <a:picLocks noChangeAspect="1"/>
          </p:cNvPicPr>
          <p:nvPr/>
        </p:nvPicPr>
        <p:blipFill>
          <a:blip r:embed="rId5" cstate="print"/>
          <a:stretch>
            <a:fillRect/>
          </a:stretch>
        </p:blipFill>
        <p:spPr>
          <a:xfrm>
            <a:off x="7000892" y="4714890"/>
            <a:ext cx="1012602" cy="301935"/>
          </a:xfrm>
          <a:prstGeom prst="rect">
            <a:avLst/>
          </a:prstGeom>
        </p:spPr>
      </p:pic>
      <p:pic>
        <p:nvPicPr>
          <p:cNvPr id="11" name="Picture 2" descr="http://www.ed.nl/polopoly_fs/1.3299856.1352155008%21/image/image.jpg_gen/derivatives/fixed_width_500/image-3299856.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42911" y="3911213"/>
            <a:ext cx="2071311" cy="624501"/>
          </a:xfrm>
          <a:prstGeom prst="rect">
            <a:avLst/>
          </a:prstGeom>
          <a:noFill/>
        </p:spPr>
      </p:pic>
      <p:pic>
        <p:nvPicPr>
          <p:cNvPr id="12" name="Picture 2" descr="http://www.ed.nl/polopoly_fs/1.2062764.1350496411%21image/image-2062764.jpg"/>
          <p:cNvPicPr>
            <a:picLocks noChangeAspect="1" noChangeArrowheads="1"/>
          </p:cNvPicPr>
          <p:nvPr/>
        </p:nvPicPr>
        <p:blipFill>
          <a:blip r:embed="rId7" cstate="print"/>
          <a:srcRect/>
          <a:stretch>
            <a:fillRect/>
          </a:stretch>
        </p:blipFill>
        <p:spPr bwMode="auto">
          <a:xfrm>
            <a:off x="6215074" y="4232683"/>
            <a:ext cx="1558342" cy="469451"/>
          </a:xfrm>
          <a:prstGeom prst="rect">
            <a:avLst/>
          </a:prstGeom>
          <a:noFill/>
        </p:spPr>
      </p:pic>
      <p:pic>
        <p:nvPicPr>
          <p:cNvPr id="14" name="Picture 13" descr="Bord Nuenen.jpg"/>
          <p:cNvPicPr>
            <a:picLocks noChangeAspect="1"/>
          </p:cNvPicPr>
          <p:nvPr/>
        </p:nvPicPr>
        <p:blipFill>
          <a:blip r:embed="rId8" cstate="print">
            <a:lum bright="-6000" contrast="42000"/>
          </a:blip>
          <a:stretch>
            <a:fillRect/>
          </a:stretch>
        </p:blipFill>
        <p:spPr>
          <a:xfrm>
            <a:off x="5500694" y="3737170"/>
            <a:ext cx="1663594" cy="500657"/>
          </a:xfrm>
          <a:prstGeom prst="rect">
            <a:avLst/>
          </a:prstGeom>
        </p:spPr>
      </p:pic>
      <p:grpSp>
        <p:nvGrpSpPr>
          <p:cNvPr id="2" name="Group 14"/>
          <p:cNvGrpSpPr/>
          <p:nvPr/>
        </p:nvGrpSpPr>
        <p:grpSpPr>
          <a:xfrm>
            <a:off x="500035" y="4714890"/>
            <a:ext cx="1111159" cy="231492"/>
            <a:chOff x="899592" y="2233742"/>
            <a:chExt cx="6480720" cy="1800200"/>
          </a:xfrm>
        </p:grpSpPr>
        <p:pic>
          <p:nvPicPr>
            <p:cNvPr id="16" name="Picture 15" descr="Bladel.jpg"/>
            <p:cNvPicPr>
              <a:picLocks noChangeAspect="1"/>
            </p:cNvPicPr>
            <p:nvPr/>
          </p:nvPicPr>
          <p:blipFill>
            <a:blip r:embed="rId9" cstate="print"/>
            <a:stretch>
              <a:fillRect/>
            </a:stretch>
          </p:blipFill>
          <p:spPr>
            <a:xfrm>
              <a:off x="899592" y="2276872"/>
              <a:ext cx="6444208" cy="1755076"/>
            </a:xfrm>
            <a:prstGeom prst="rect">
              <a:avLst/>
            </a:prstGeom>
          </p:spPr>
        </p:pic>
        <p:sp>
          <p:nvSpPr>
            <p:cNvPr id="17" name="Rounded Rectangle 16"/>
            <p:cNvSpPr/>
            <p:nvPr/>
          </p:nvSpPr>
          <p:spPr>
            <a:xfrm>
              <a:off x="899592" y="2233742"/>
              <a:ext cx="6480720" cy="1800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9" name="Picture 2" descr="http://home.kpn.nl/jmaa1941/Van-alles/Valkenswaard.gif"/>
          <p:cNvPicPr>
            <a:picLocks noChangeAspect="1" noChangeArrowheads="1"/>
          </p:cNvPicPr>
          <p:nvPr/>
        </p:nvPicPr>
        <p:blipFill>
          <a:blip r:embed="rId10" cstate="print">
            <a:lum bright="-19000" contrast="38000"/>
          </a:blip>
          <a:srcRect/>
          <a:stretch>
            <a:fillRect/>
          </a:stretch>
        </p:blipFill>
        <p:spPr bwMode="auto">
          <a:xfrm>
            <a:off x="2786050" y="3911213"/>
            <a:ext cx="2010166" cy="310584"/>
          </a:xfrm>
          <a:prstGeom prst="rect">
            <a:avLst/>
          </a:prstGeom>
          <a:noFill/>
        </p:spPr>
      </p:pic>
      <p:pic>
        <p:nvPicPr>
          <p:cNvPr id="18" name="Picture 2" descr="http://www.ed.nl/polopoly_fs/1.1612406.1349963955!image/image-1612406.jpg">
            <a:hlinkClick r:id="rId11"/>
          </p:cNvPr>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3707904" y="4245936"/>
            <a:ext cx="2664296" cy="802620"/>
          </a:xfrm>
          <a:prstGeom prst="rect">
            <a:avLst/>
          </a:prstGeom>
          <a:noFill/>
        </p:spPr>
      </p:pic>
      <p:pic>
        <p:nvPicPr>
          <p:cNvPr id="19" name="Picture 18" descr="FBlogo_ZO-Brabant.gif"/>
          <p:cNvPicPr>
            <a:picLocks noChangeAspect="1"/>
          </p:cNvPicPr>
          <p:nvPr/>
        </p:nvPicPr>
        <p:blipFill>
          <a:blip r:embed="rId13" cstate="print"/>
          <a:stretch>
            <a:fillRect/>
          </a:stretch>
        </p:blipFill>
        <p:spPr>
          <a:xfrm>
            <a:off x="2968387" y="446466"/>
            <a:ext cx="2518012" cy="116226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vert="horz" lIns="68576" tIns="34289" rIns="68576" bIns="34289" rtlCol="0" anchor="ctr">
            <a:noAutofit/>
          </a:bodyPr>
          <a:lstStyle/>
          <a:p>
            <a:r>
              <a:rPr lang="nl-NL" sz="2800" smtClean="0">
                <a:solidFill>
                  <a:srgbClr val="3333FF"/>
                </a:solidFill>
                <a:latin typeface="Arial" pitchFamily="34" charset="0"/>
                <a:cs typeface="Arial" pitchFamily="34" charset="0"/>
              </a:rPr>
              <a:t>Eindhoven </a:t>
            </a:r>
            <a:r>
              <a:rPr lang="nl-NL" sz="2000" smtClean="0">
                <a:solidFill>
                  <a:srgbClr val="3333FF"/>
                </a:solidFill>
                <a:latin typeface="Arial" pitchFamily="34" charset="0"/>
                <a:cs typeface="Arial" pitchFamily="34" charset="0"/>
              </a:rPr>
              <a:t>(vervolg)</a:t>
            </a:r>
          </a:p>
        </p:txBody>
      </p:sp>
      <p:sp>
        <p:nvSpPr>
          <p:cNvPr id="3" name="Content Placeholder 2"/>
          <p:cNvSpPr>
            <a:spLocks noGrp="1"/>
          </p:cNvSpPr>
          <p:nvPr>
            <p:ph idx="1"/>
          </p:nvPr>
        </p:nvSpPr>
        <p:spPr>
          <a:xfrm>
            <a:off x="628649" y="604299"/>
            <a:ext cx="3838095" cy="4412974"/>
          </a:xfrm>
        </p:spPr>
        <p:txBody>
          <a:bodyPr>
            <a:noAutofit/>
          </a:bodyPr>
          <a:lstStyle/>
          <a:p>
            <a:endParaRPr lang="nl-NL" sz="2000" smtClean="0"/>
          </a:p>
          <a:p>
            <a:pPr>
              <a:buNone/>
            </a:pPr>
            <a:r>
              <a:rPr lang="nl-NL" sz="2000" b="1" smtClean="0"/>
              <a:t>Vestdijk:</a:t>
            </a:r>
            <a:r>
              <a:rPr lang="nl-NL" sz="2000" smtClean="0"/>
              <a:t>  </a:t>
            </a:r>
          </a:p>
          <a:p>
            <a:pPr lvl="1"/>
            <a:r>
              <a:rPr lang="nl-NL" sz="1700" smtClean="0"/>
              <a:t>de nieuwe coalitie heeft besloten dat de 'knip' er toch niet zal komen. De gemeenteraad spreekt uit te willen gaan voor een autoluwe binnenstad, maar de plannen daarvoor zijn nog weinig concreet.</a:t>
            </a:r>
            <a:endParaRPr lang="nl-NL" sz="1200" smtClean="0"/>
          </a:p>
          <a:p>
            <a:pPr lvl="1"/>
            <a:endParaRPr lang="nl-NL" sz="1500" smtClean="0"/>
          </a:p>
          <a:p>
            <a:endParaRPr lang="nl-NL" sz="1400" smtClean="0"/>
          </a:p>
        </p:txBody>
      </p:sp>
      <p:grpSp>
        <p:nvGrpSpPr>
          <p:cNvPr id="21" name="Group 20"/>
          <p:cNvGrpSpPr/>
          <p:nvPr/>
        </p:nvGrpSpPr>
        <p:grpSpPr>
          <a:xfrm>
            <a:off x="4550413" y="624977"/>
            <a:ext cx="4302492" cy="3019472"/>
            <a:chOff x="3086922" y="591258"/>
            <a:chExt cx="5943600" cy="4184650"/>
          </a:xfrm>
        </p:grpSpPr>
        <p:pic>
          <p:nvPicPr>
            <p:cNvPr id="7" name="Picture 6"/>
            <p:cNvPicPr/>
            <p:nvPr/>
          </p:nvPicPr>
          <p:blipFill>
            <a:blip r:embed="rId2" cstate="print">
              <a:lum bright="-24000" contrast="40000"/>
            </a:blip>
            <a:stretch>
              <a:fillRect/>
            </a:stretch>
          </p:blipFill>
          <p:spPr>
            <a:xfrm>
              <a:off x="3086922" y="591258"/>
              <a:ext cx="5943600" cy="4184650"/>
            </a:xfrm>
            <a:prstGeom prst="rect">
              <a:avLst/>
            </a:prstGeom>
          </p:spPr>
        </p:pic>
        <p:grpSp>
          <p:nvGrpSpPr>
            <p:cNvPr id="1026" name="Group 2"/>
            <p:cNvGrpSpPr>
              <a:grpSpLocks/>
            </p:cNvGrpSpPr>
            <p:nvPr/>
          </p:nvGrpSpPr>
          <p:grpSpPr bwMode="auto">
            <a:xfrm>
              <a:off x="3936625" y="1156386"/>
              <a:ext cx="3514699" cy="3094038"/>
              <a:chOff x="2832" y="5148"/>
              <a:chExt cx="5536" cy="4872"/>
            </a:xfrm>
          </p:grpSpPr>
          <p:sp>
            <p:nvSpPr>
              <p:cNvPr id="1027" name="Text Box 6"/>
              <p:cNvSpPr txBox="1">
                <a:spLocks noChangeArrowheads="1"/>
              </p:cNvSpPr>
              <p:nvPr/>
            </p:nvSpPr>
            <p:spPr bwMode="auto">
              <a:xfrm>
                <a:off x="6150" y="5148"/>
                <a:ext cx="1861"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800" b="0" i="0" u="none" strike="noStrike" cap="none" normalizeH="0" baseline="0" smtClean="0">
                    <a:ln>
                      <a:noFill/>
                    </a:ln>
                    <a:solidFill>
                      <a:schemeClr val="tx1"/>
                    </a:solidFill>
                    <a:effectLst/>
                    <a:latin typeface="Calibri" pitchFamily="34" charset="0"/>
                    <a:cs typeface="Arial" pitchFamily="34" charset="0"/>
                  </a:rPr>
                  <a:t>Stationsgebied</a:t>
                </a:r>
                <a:endParaRPr kumimoji="0" lang="nl-NL" sz="800" b="0" i="0" u="none" strike="noStrike" cap="none" normalizeH="0" baseline="0" smtClean="0">
                  <a:ln>
                    <a:noFill/>
                  </a:ln>
                  <a:solidFill>
                    <a:schemeClr val="tx1"/>
                  </a:solidFill>
                  <a:effectLst/>
                  <a:latin typeface="Arial" pitchFamily="34" charset="0"/>
                  <a:cs typeface="Arial" pitchFamily="34" charset="0"/>
                </a:endParaRPr>
              </a:p>
            </p:txBody>
          </p:sp>
          <p:sp>
            <p:nvSpPr>
              <p:cNvPr id="1028" name="Text Box 8"/>
              <p:cNvSpPr txBox="1">
                <a:spLocks noChangeArrowheads="1"/>
              </p:cNvSpPr>
              <p:nvPr/>
            </p:nvSpPr>
            <p:spPr bwMode="auto">
              <a:xfrm>
                <a:off x="6516" y="6792"/>
                <a:ext cx="1632"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000" b="0" i="0" u="none" strike="noStrike" cap="none" normalizeH="0" baseline="0" smtClean="0">
                    <a:ln>
                      <a:noFill/>
                    </a:ln>
                    <a:solidFill>
                      <a:schemeClr val="tx1"/>
                    </a:solidFill>
                    <a:effectLst/>
                    <a:latin typeface="Calibri" pitchFamily="34" charset="0"/>
                    <a:cs typeface="Arial" pitchFamily="34" charset="0"/>
                  </a:rPr>
                  <a:t>Vestdijk</a:t>
                </a:r>
                <a:endParaRPr kumimoji="0" lang="nl-NL" b="0" i="0" u="none" strike="noStrike" cap="none" normalizeH="0" baseline="0" smtClean="0">
                  <a:ln>
                    <a:noFill/>
                  </a:ln>
                  <a:solidFill>
                    <a:schemeClr val="tx1"/>
                  </a:solidFill>
                  <a:effectLst/>
                  <a:latin typeface="Arial" pitchFamily="34" charset="0"/>
                  <a:cs typeface="Arial" pitchFamily="34" charset="0"/>
                </a:endParaRPr>
              </a:p>
            </p:txBody>
          </p:sp>
          <p:sp>
            <p:nvSpPr>
              <p:cNvPr id="1029" name="Text Box 9"/>
              <p:cNvSpPr txBox="1">
                <a:spLocks noChangeArrowheads="1"/>
              </p:cNvSpPr>
              <p:nvPr/>
            </p:nvSpPr>
            <p:spPr bwMode="auto">
              <a:xfrm>
                <a:off x="6492" y="8628"/>
                <a:ext cx="1876"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900" b="0" i="0" u="none" strike="noStrike" cap="none" normalizeH="0" baseline="0" smtClean="0">
                    <a:ln>
                      <a:noFill/>
                    </a:ln>
                    <a:solidFill>
                      <a:schemeClr val="tx1"/>
                    </a:solidFill>
                    <a:effectLst/>
                    <a:latin typeface="Calibri" pitchFamily="34" charset="0"/>
                    <a:cs typeface="Arial" pitchFamily="34" charset="0"/>
                  </a:rPr>
                  <a:t>Bilderdijklaan</a:t>
                </a:r>
                <a:endParaRPr kumimoji="0" lang="nl-NL" sz="900" b="0" i="0" u="none" strike="noStrike" cap="none" normalizeH="0" baseline="0" smtClean="0">
                  <a:ln>
                    <a:noFill/>
                  </a:ln>
                  <a:solidFill>
                    <a:schemeClr val="tx1"/>
                  </a:solidFill>
                  <a:effectLst/>
                  <a:latin typeface="Arial" pitchFamily="34" charset="0"/>
                  <a:cs typeface="Arial" pitchFamily="34" charset="0"/>
                </a:endParaRPr>
              </a:p>
            </p:txBody>
          </p:sp>
          <p:sp>
            <p:nvSpPr>
              <p:cNvPr id="1030" name="Text Box 10"/>
              <p:cNvSpPr txBox="1">
                <a:spLocks noChangeArrowheads="1"/>
              </p:cNvSpPr>
              <p:nvPr/>
            </p:nvSpPr>
            <p:spPr bwMode="auto">
              <a:xfrm>
                <a:off x="3831" y="7656"/>
                <a:ext cx="2013"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900" b="0" i="0" u="none" strike="noStrike" cap="none" normalizeH="0" baseline="0" smtClean="0">
                    <a:ln>
                      <a:noFill/>
                    </a:ln>
                    <a:solidFill>
                      <a:schemeClr val="tx1"/>
                    </a:solidFill>
                    <a:effectLst/>
                    <a:latin typeface="Calibri" pitchFamily="34" charset="0"/>
                    <a:cs typeface="Arial" pitchFamily="34" charset="0"/>
                  </a:rPr>
                  <a:t>Ten Hagestraat</a:t>
                </a:r>
                <a:endParaRPr kumimoji="0" lang="nl-NL" sz="1200" b="0" i="0" u="none" strike="noStrike" cap="none" normalizeH="0" baseline="0" smtClean="0">
                  <a:ln>
                    <a:noFill/>
                  </a:ln>
                  <a:solidFill>
                    <a:schemeClr val="tx1"/>
                  </a:solidFill>
                  <a:effectLst/>
                  <a:latin typeface="Arial" pitchFamily="34" charset="0"/>
                  <a:cs typeface="Arial" pitchFamily="34" charset="0"/>
                </a:endParaRPr>
              </a:p>
            </p:txBody>
          </p:sp>
          <p:sp>
            <p:nvSpPr>
              <p:cNvPr id="1031" name="Text Box 11"/>
              <p:cNvSpPr txBox="1">
                <a:spLocks noChangeArrowheads="1"/>
              </p:cNvSpPr>
              <p:nvPr/>
            </p:nvSpPr>
            <p:spPr bwMode="auto">
              <a:xfrm>
                <a:off x="2832" y="9552"/>
                <a:ext cx="1752"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000" b="0" i="0" u="none" strike="noStrike" cap="none" normalizeH="0" baseline="0" smtClean="0">
                    <a:ln>
                      <a:noFill/>
                    </a:ln>
                    <a:solidFill>
                      <a:schemeClr val="tx1"/>
                    </a:solidFill>
                    <a:effectLst/>
                    <a:latin typeface="Calibri" pitchFamily="34" charset="0"/>
                    <a:cs typeface="Arial" pitchFamily="34" charset="0"/>
                  </a:rPr>
                  <a:t>Hoogstraat</a:t>
                </a:r>
                <a:endParaRPr kumimoji="0" lang="nl-NL" b="0" i="0" u="none" strike="noStrike" cap="none" normalizeH="0" baseline="0" smtClean="0">
                  <a:ln>
                    <a:noFill/>
                  </a:ln>
                  <a:solidFill>
                    <a:schemeClr val="tx1"/>
                  </a:solidFill>
                  <a:effectLst/>
                  <a:latin typeface="Arial" pitchFamily="34" charset="0"/>
                  <a:cs typeface="Arial" pitchFamily="34" charset="0"/>
                </a:endParaRPr>
              </a:p>
            </p:txBody>
          </p:sp>
          <p:sp>
            <p:nvSpPr>
              <p:cNvPr id="1032" name="Text Box 12"/>
              <p:cNvSpPr txBox="1">
                <a:spLocks noChangeArrowheads="1"/>
              </p:cNvSpPr>
              <p:nvPr/>
            </p:nvSpPr>
            <p:spPr bwMode="auto">
              <a:xfrm>
                <a:off x="3636" y="6756"/>
                <a:ext cx="1752"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050" b="0" i="0" u="none" strike="noStrike" cap="none" normalizeH="0" baseline="0" smtClean="0">
                    <a:ln>
                      <a:noFill/>
                    </a:ln>
                    <a:solidFill>
                      <a:schemeClr val="tx1"/>
                    </a:solidFill>
                    <a:effectLst/>
                    <a:latin typeface="Calibri" pitchFamily="34" charset="0"/>
                    <a:cs typeface="Arial" pitchFamily="34" charset="0"/>
                  </a:rPr>
                  <a:t>Binnenstad</a:t>
                </a:r>
                <a:endParaRPr kumimoji="0" lang="nl-NL" sz="1600" b="0" i="0" u="none" strike="noStrike" cap="none" normalizeH="0" baseline="0" smtClean="0">
                  <a:ln>
                    <a:noFill/>
                  </a:ln>
                  <a:solidFill>
                    <a:schemeClr val="tx1"/>
                  </a:solidFill>
                  <a:effectLst/>
                  <a:latin typeface="Arial" pitchFamily="34" charset="0"/>
                  <a:cs typeface="Arial" pitchFamily="34" charset="0"/>
                </a:endParaRPr>
              </a:p>
            </p:txBody>
          </p:sp>
          <p:cxnSp>
            <p:nvCxnSpPr>
              <p:cNvPr id="1033" name="Straight Arrow Connector 13"/>
              <p:cNvCxnSpPr>
                <a:cxnSpLocks noChangeShapeType="1"/>
              </p:cNvCxnSpPr>
              <p:nvPr/>
            </p:nvCxnSpPr>
            <p:spPr bwMode="auto">
              <a:xfrm>
                <a:off x="5388" y="7212"/>
                <a:ext cx="672" cy="96"/>
              </a:xfrm>
              <a:prstGeom prst="straightConnector1">
                <a:avLst/>
              </a:prstGeom>
              <a:noFill/>
              <a:ln w="12700">
                <a:solidFill>
                  <a:srgbClr val="000000"/>
                </a:solidFill>
                <a:miter lim="800000"/>
                <a:headEnd/>
                <a:tailEnd type="triangle" w="med" len="med"/>
              </a:ln>
            </p:spPr>
          </p:cxnSp>
          <p:cxnSp>
            <p:nvCxnSpPr>
              <p:cNvPr id="1034" name="Straight Arrow Connector 14"/>
              <p:cNvCxnSpPr>
                <a:cxnSpLocks noChangeShapeType="1"/>
              </p:cNvCxnSpPr>
              <p:nvPr/>
            </p:nvCxnSpPr>
            <p:spPr bwMode="auto">
              <a:xfrm flipH="1">
                <a:off x="5976" y="5628"/>
                <a:ext cx="395" cy="900"/>
              </a:xfrm>
              <a:prstGeom prst="straightConnector1">
                <a:avLst/>
              </a:prstGeom>
              <a:noFill/>
              <a:ln w="12700">
                <a:solidFill>
                  <a:srgbClr val="000000"/>
                </a:solidFill>
                <a:miter lim="800000"/>
                <a:headEnd/>
                <a:tailEnd type="triangle" w="med" len="med"/>
              </a:ln>
            </p:spPr>
          </p:cxnSp>
          <p:cxnSp>
            <p:nvCxnSpPr>
              <p:cNvPr id="1035" name="Straight Arrow Connector 15"/>
              <p:cNvCxnSpPr>
                <a:cxnSpLocks noChangeShapeType="1"/>
              </p:cNvCxnSpPr>
              <p:nvPr/>
            </p:nvCxnSpPr>
            <p:spPr bwMode="auto">
              <a:xfrm flipH="1">
                <a:off x="6432" y="7236"/>
                <a:ext cx="288" cy="216"/>
              </a:xfrm>
              <a:prstGeom prst="straightConnector1">
                <a:avLst/>
              </a:prstGeom>
              <a:noFill/>
              <a:ln w="12700">
                <a:solidFill>
                  <a:srgbClr val="000000"/>
                </a:solidFill>
                <a:miter lim="800000"/>
                <a:headEnd/>
                <a:tailEnd type="triangle" w="med" len="med"/>
              </a:ln>
            </p:spPr>
          </p:cxnSp>
          <p:cxnSp>
            <p:nvCxnSpPr>
              <p:cNvPr id="1036" name="Straight Arrow Connector 16"/>
              <p:cNvCxnSpPr>
                <a:cxnSpLocks noChangeShapeType="1"/>
              </p:cNvCxnSpPr>
              <p:nvPr/>
            </p:nvCxnSpPr>
            <p:spPr bwMode="auto">
              <a:xfrm flipH="1" flipV="1">
                <a:off x="6228" y="8316"/>
                <a:ext cx="324" cy="324"/>
              </a:xfrm>
              <a:prstGeom prst="straightConnector1">
                <a:avLst/>
              </a:prstGeom>
              <a:noFill/>
              <a:ln w="12700">
                <a:solidFill>
                  <a:srgbClr val="000000"/>
                </a:solidFill>
                <a:miter lim="800000"/>
                <a:headEnd/>
                <a:tailEnd type="triangle" w="med" len="med"/>
              </a:ln>
            </p:spPr>
          </p:cxnSp>
          <p:cxnSp>
            <p:nvCxnSpPr>
              <p:cNvPr id="1037" name="Straight Arrow Connector 17"/>
              <p:cNvCxnSpPr>
                <a:cxnSpLocks noChangeShapeType="1"/>
              </p:cNvCxnSpPr>
              <p:nvPr/>
            </p:nvCxnSpPr>
            <p:spPr bwMode="auto">
              <a:xfrm flipV="1">
                <a:off x="5844" y="7584"/>
                <a:ext cx="444" cy="228"/>
              </a:xfrm>
              <a:prstGeom prst="straightConnector1">
                <a:avLst/>
              </a:prstGeom>
              <a:noFill/>
              <a:ln w="12700">
                <a:solidFill>
                  <a:srgbClr val="000000"/>
                </a:solidFill>
                <a:miter lim="800000"/>
                <a:headEnd/>
                <a:tailEnd type="triangle" w="med" len="med"/>
              </a:ln>
            </p:spPr>
          </p:cxnSp>
          <p:cxnSp>
            <p:nvCxnSpPr>
              <p:cNvPr id="1038" name="Straight Arrow Connector 18"/>
              <p:cNvCxnSpPr>
                <a:cxnSpLocks noChangeShapeType="1"/>
              </p:cNvCxnSpPr>
              <p:nvPr/>
            </p:nvCxnSpPr>
            <p:spPr bwMode="auto">
              <a:xfrm flipV="1">
                <a:off x="4440" y="8724"/>
                <a:ext cx="180" cy="816"/>
              </a:xfrm>
              <a:prstGeom prst="straightConnector1">
                <a:avLst/>
              </a:prstGeom>
              <a:noFill/>
              <a:ln w="12700">
                <a:solidFill>
                  <a:srgbClr val="000000"/>
                </a:solidFill>
                <a:miter lim="800000"/>
                <a:headEnd/>
                <a:tailEnd type="triangle" w="med" len="med"/>
              </a:ln>
            </p:spPr>
          </p:cxnSp>
        </p:gr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Eindhoven </a:t>
            </a:r>
            <a:r>
              <a:rPr lang="nl-NL" sz="2000" smtClean="0">
                <a:solidFill>
                  <a:srgbClr val="3333FF"/>
                </a:solidFill>
                <a:latin typeface="Arial" pitchFamily="34" charset="0"/>
                <a:cs typeface="Arial" pitchFamily="34" charset="0"/>
              </a:rPr>
              <a:t>(vervolg)</a:t>
            </a:r>
          </a:p>
        </p:txBody>
      </p:sp>
      <p:sp>
        <p:nvSpPr>
          <p:cNvPr id="3" name="Content Placeholder 2"/>
          <p:cNvSpPr>
            <a:spLocks noGrp="1"/>
          </p:cNvSpPr>
          <p:nvPr>
            <p:ph idx="1"/>
          </p:nvPr>
        </p:nvSpPr>
        <p:spPr>
          <a:xfrm>
            <a:off x="628650" y="841375"/>
            <a:ext cx="3292087" cy="3585900"/>
          </a:xfrm>
        </p:spPr>
        <p:txBody>
          <a:bodyPr>
            <a:noAutofit/>
          </a:bodyPr>
          <a:lstStyle/>
          <a:p>
            <a:pPr>
              <a:buNone/>
            </a:pPr>
            <a:r>
              <a:rPr lang="nl-NL" sz="2000" b="1" smtClean="0"/>
              <a:t>Ten Hagestraat</a:t>
            </a:r>
          </a:p>
          <a:p>
            <a:pPr marL="361950" lvl="1" indent="-169863"/>
            <a:r>
              <a:rPr lang="nl-NL" sz="1700" smtClean="0"/>
              <a:t>De voorgestelde fietsverbinding door de </a:t>
            </a:r>
            <a:r>
              <a:rPr lang="nl-NL" sz="1700" b="1" smtClean="0"/>
              <a:t>Ten Hagestraat </a:t>
            </a:r>
            <a:r>
              <a:rPr lang="nl-NL" sz="1700" smtClean="0"/>
              <a:t>is meermaals besproken. </a:t>
            </a:r>
          </a:p>
          <a:p>
            <a:pPr marL="361950" lvl="1" indent="-169863">
              <a:buNone/>
            </a:pPr>
            <a:r>
              <a:rPr lang="nl-NL" sz="1700" smtClean="0"/>
              <a:t>	Volgens de plannen moeten fietsers vlak voor de in- en uitgang van de </a:t>
            </a:r>
            <a:r>
              <a:rPr lang="nl-NL" sz="1700" b="1" smtClean="0"/>
              <a:t>parkeerkelder van de Heuvelgalerie </a:t>
            </a:r>
            <a:r>
              <a:rPr lang="nl-NL" sz="1700" smtClean="0"/>
              <a:t>de stroom auto's kruisen. </a:t>
            </a:r>
          </a:p>
          <a:p>
            <a:pPr marL="361950" lvl="1" indent="-169863">
              <a:buNone/>
            </a:pPr>
            <a:r>
              <a:rPr lang="nl-NL" sz="800" smtClean="0"/>
              <a:t>	</a:t>
            </a:r>
          </a:p>
          <a:p>
            <a:pPr marL="361950" lvl="1" indent="-169863">
              <a:buNone/>
            </a:pPr>
            <a:r>
              <a:rPr lang="nl-NL" sz="1700" smtClean="0"/>
              <a:t>	Erg ongelukkig, maar het lukt nog niet om de plannen veranderd te krijgen.</a:t>
            </a:r>
          </a:p>
          <a:p>
            <a:pPr>
              <a:buNone/>
            </a:pPr>
            <a:endParaRPr lang="nl-NL" sz="2000" smtClean="0"/>
          </a:p>
          <a:p>
            <a:pPr>
              <a:buNone/>
            </a:pPr>
            <a:endParaRPr lang="nl-NL" sz="1400" smtClean="0"/>
          </a:p>
        </p:txBody>
      </p:sp>
      <p:sp>
        <p:nvSpPr>
          <p:cNvPr id="7" name="TextBox 6"/>
          <p:cNvSpPr txBox="1"/>
          <p:nvPr/>
        </p:nvSpPr>
        <p:spPr>
          <a:xfrm rot="21150085">
            <a:off x="2920464" y="4456702"/>
            <a:ext cx="1186287" cy="307777"/>
          </a:xfrm>
          <a:prstGeom prst="rect">
            <a:avLst/>
          </a:prstGeom>
          <a:noFill/>
        </p:spPr>
        <p:txBody>
          <a:bodyPr wrap="none" rtlCol="0">
            <a:spAutoFit/>
          </a:bodyPr>
          <a:lstStyle/>
          <a:p>
            <a:r>
              <a:rPr lang="nl-NL" smtClean="0">
                <a:solidFill>
                  <a:schemeClr val="bg1"/>
                </a:solidFill>
              </a:rPr>
              <a:t>Heuvelgalerie</a:t>
            </a:r>
            <a:endParaRPr lang="nl-NL">
              <a:solidFill>
                <a:schemeClr val="bg1"/>
              </a:solidFill>
            </a:endParaRPr>
          </a:p>
        </p:txBody>
      </p:sp>
      <p:sp>
        <p:nvSpPr>
          <p:cNvPr id="14" name="TextBox 13"/>
          <p:cNvSpPr txBox="1"/>
          <p:nvPr/>
        </p:nvSpPr>
        <p:spPr>
          <a:xfrm rot="20659999">
            <a:off x="7999358" y="1980106"/>
            <a:ext cx="898003" cy="261610"/>
          </a:xfrm>
          <a:prstGeom prst="rect">
            <a:avLst/>
          </a:prstGeom>
          <a:noFill/>
        </p:spPr>
        <p:txBody>
          <a:bodyPr wrap="none" rtlCol="0">
            <a:spAutoFit/>
          </a:bodyPr>
          <a:lstStyle/>
          <a:p>
            <a:r>
              <a:rPr lang="nl-NL" sz="1100" smtClean="0">
                <a:solidFill>
                  <a:schemeClr val="bg1"/>
                </a:solidFill>
              </a:rPr>
              <a:t>Kanaalstraat</a:t>
            </a:r>
            <a:endParaRPr lang="nl-NL" sz="1100">
              <a:solidFill>
                <a:schemeClr val="bg1"/>
              </a:solidFill>
            </a:endParaRPr>
          </a:p>
        </p:txBody>
      </p:sp>
      <p:grpSp>
        <p:nvGrpSpPr>
          <p:cNvPr id="46" name="Group 45"/>
          <p:cNvGrpSpPr/>
          <p:nvPr/>
        </p:nvGrpSpPr>
        <p:grpSpPr>
          <a:xfrm>
            <a:off x="4550413" y="624977"/>
            <a:ext cx="4302492" cy="3019472"/>
            <a:chOff x="3086922" y="591258"/>
            <a:chExt cx="5943600" cy="4184650"/>
          </a:xfrm>
        </p:grpSpPr>
        <p:pic>
          <p:nvPicPr>
            <p:cNvPr id="47" name="Picture 46"/>
            <p:cNvPicPr/>
            <p:nvPr/>
          </p:nvPicPr>
          <p:blipFill>
            <a:blip r:embed="rId2" cstate="print">
              <a:lum bright="-24000" contrast="40000"/>
            </a:blip>
            <a:stretch>
              <a:fillRect/>
            </a:stretch>
          </p:blipFill>
          <p:spPr>
            <a:xfrm>
              <a:off x="3086922" y="591258"/>
              <a:ext cx="5943600" cy="4184650"/>
            </a:xfrm>
            <a:prstGeom prst="rect">
              <a:avLst/>
            </a:prstGeom>
          </p:spPr>
        </p:pic>
        <p:grpSp>
          <p:nvGrpSpPr>
            <p:cNvPr id="48" name="Group 2"/>
            <p:cNvGrpSpPr>
              <a:grpSpLocks/>
            </p:cNvGrpSpPr>
            <p:nvPr/>
          </p:nvGrpSpPr>
          <p:grpSpPr bwMode="auto">
            <a:xfrm>
              <a:off x="3936625" y="1156386"/>
              <a:ext cx="3514699" cy="3094038"/>
              <a:chOff x="2832" y="5148"/>
              <a:chExt cx="5536" cy="4872"/>
            </a:xfrm>
          </p:grpSpPr>
          <p:sp>
            <p:nvSpPr>
              <p:cNvPr id="49" name="Text Box 6"/>
              <p:cNvSpPr txBox="1">
                <a:spLocks noChangeArrowheads="1"/>
              </p:cNvSpPr>
              <p:nvPr/>
            </p:nvSpPr>
            <p:spPr bwMode="auto">
              <a:xfrm>
                <a:off x="6150" y="5148"/>
                <a:ext cx="1861"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800" b="0" i="0" u="none" strike="noStrike" cap="none" normalizeH="0" baseline="0" smtClean="0">
                    <a:ln>
                      <a:noFill/>
                    </a:ln>
                    <a:solidFill>
                      <a:schemeClr val="tx1"/>
                    </a:solidFill>
                    <a:effectLst/>
                    <a:latin typeface="Calibri" pitchFamily="34" charset="0"/>
                    <a:cs typeface="Arial" pitchFamily="34" charset="0"/>
                  </a:rPr>
                  <a:t>Stationsgebied</a:t>
                </a:r>
                <a:endParaRPr kumimoji="0" lang="nl-NL" sz="800" b="0" i="0" u="none" strike="noStrike" cap="none" normalizeH="0" baseline="0" smtClean="0">
                  <a:ln>
                    <a:noFill/>
                  </a:ln>
                  <a:solidFill>
                    <a:schemeClr val="tx1"/>
                  </a:solidFill>
                  <a:effectLst/>
                  <a:latin typeface="Arial" pitchFamily="34" charset="0"/>
                  <a:cs typeface="Arial" pitchFamily="34" charset="0"/>
                </a:endParaRPr>
              </a:p>
            </p:txBody>
          </p:sp>
          <p:sp>
            <p:nvSpPr>
              <p:cNvPr id="50" name="Text Box 8"/>
              <p:cNvSpPr txBox="1">
                <a:spLocks noChangeArrowheads="1"/>
              </p:cNvSpPr>
              <p:nvPr/>
            </p:nvSpPr>
            <p:spPr bwMode="auto">
              <a:xfrm>
                <a:off x="6516" y="6792"/>
                <a:ext cx="1632"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000" b="0" i="0" u="none" strike="noStrike" cap="none" normalizeH="0" baseline="0" smtClean="0">
                    <a:ln>
                      <a:noFill/>
                    </a:ln>
                    <a:solidFill>
                      <a:schemeClr val="tx1"/>
                    </a:solidFill>
                    <a:effectLst/>
                    <a:latin typeface="Calibri" pitchFamily="34" charset="0"/>
                    <a:cs typeface="Arial" pitchFamily="34" charset="0"/>
                  </a:rPr>
                  <a:t>Vestdijk</a:t>
                </a:r>
                <a:endParaRPr kumimoji="0" lang="nl-NL" b="0" i="0" u="none" strike="noStrike" cap="none" normalizeH="0" baseline="0" smtClean="0">
                  <a:ln>
                    <a:noFill/>
                  </a:ln>
                  <a:solidFill>
                    <a:schemeClr val="tx1"/>
                  </a:solidFill>
                  <a:effectLst/>
                  <a:latin typeface="Arial" pitchFamily="34" charset="0"/>
                  <a:cs typeface="Arial" pitchFamily="34" charset="0"/>
                </a:endParaRPr>
              </a:p>
            </p:txBody>
          </p:sp>
          <p:sp>
            <p:nvSpPr>
              <p:cNvPr id="51" name="Text Box 9"/>
              <p:cNvSpPr txBox="1">
                <a:spLocks noChangeArrowheads="1"/>
              </p:cNvSpPr>
              <p:nvPr/>
            </p:nvSpPr>
            <p:spPr bwMode="auto">
              <a:xfrm>
                <a:off x="6492" y="8628"/>
                <a:ext cx="1876"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900" b="0" i="0" u="none" strike="noStrike" cap="none" normalizeH="0" baseline="0" smtClean="0">
                    <a:ln>
                      <a:noFill/>
                    </a:ln>
                    <a:solidFill>
                      <a:schemeClr val="tx1"/>
                    </a:solidFill>
                    <a:effectLst/>
                    <a:latin typeface="Calibri" pitchFamily="34" charset="0"/>
                    <a:cs typeface="Arial" pitchFamily="34" charset="0"/>
                  </a:rPr>
                  <a:t>Bilderdijklaan</a:t>
                </a:r>
                <a:endParaRPr kumimoji="0" lang="nl-NL" sz="900" b="0" i="0" u="none" strike="noStrike" cap="none" normalizeH="0" baseline="0" smtClean="0">
                  <a:ln>
                    <a:noFill/>
                  </a:ln>
                  <a:solidFill>
                    <a:schemeClr val="tx1"/>
                  </a:solidFill>
                  <a:effectLst/>
                  <a:latin typeface="Arial" pitchFamily="34" charset="0"/>
                  <a:cs typeface="Arial" pitchFamily="34" charset="0"/>
                </a:endParaRPr>
              </a:p>
            </p:txBody>
          </p:sp>
          <p:sp>
            <p:nvSpPr>
              <p:cNvPr id="52" name="Text Box 10"/>
              <p:cNvSpPr txBox="1">
                <a:spLocks noChangeArrowheads="1"/>
              </p:cNvSpPr>
              <p:nvPr/>
            </p:nvSpPr>
            <p:spPr bwMode="auto">
              <a:xfrm>
                <a:off x="3831" y="7656"/>
                <a:ext cx="2013"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900" b="0" i="0" u="none" strike="noStrike" cap="none" normalizeH="0" baseline="0" smtClean="0">
                    <a:ln>
                      <a:noFill/>
                    </a:ln>
                    <a:solidFill>
                      <a:schemeClr val="tx1"/>
                    </a:solidFill>
                    <a:effectLst/>
                    <a:latin typeface="Calibri" pitchFamily="34" charset="0"/>
                    <a:cs typeface="Arial" pitchFamily="34" charset="0"/>
                  </a:rPr>
                  <a:t>Ten Hagestraat</a:t>
                </a:r>
                <a:endParaRPr kumimoji="0" lang="nl-NL" sz="1200" b="0" i="0" u="none" strike="noStrike" cap="none" normalizeH="0" baseline="0" smtClean="0">
                  <a:ln>
                    <a:noFill/>
                  </a:ln>
                  <a:solidFill>
                    <a:schemeClr val="tx1"/>
                  </a:solidFill>
                  <a:effectLst/>
                  <a:latin typeface="Arial" pitchFamily="34" charset="0"/>
                  <a:cs typeface="Arial" pitchFamily="34" charset="0"/>
                </a:endParaRPr>
              </a:p>
            </p:txBody>
          </p:sp>
          <p:sp>
            <p:nvSpPr>
              <p:cNvPr id="53" name="Text Box 11"/>
              <p:cNvSpPr txBox="1">
                <a:spLocks noChangeArrowheads="1"/>
              </p:cNvSpPr>
              <p:nvPr/>
            </p:nvSpPr>
            <p:spPr bwMode="auto">
              <a:xfrm>
                <a:off x="2832" y="9552"/>
                <a:ext cx="1752"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000" b="0" i="0" u="none" strike="noStrike" cap="none" normalizeH="0" baseline="0" smtClean="0">
                    <a:ln>
                      <a:noFill/>
                    </a:ln>
                    <a:solidFill>
                      <a:schemeClr val="tx1"/>
                    </a:solidFill>
                    <a:effectLst/>
                    <a:latin typeface="Calibri" pitchFamily="34" charset="0"/>
                    <a:cs typeface="Arial" pitchFamily="34" charset="0"/>
                  </a:rPr>
                  <a:t>Hoogstraat</a:t>
                </a:r>
                <a:endParaRPr kumimoji="0" lang="nl-NL" b="0" i="0" u="none" strike="noStrike" cap="none" normalizeH="0" baseline="0" smtClean="0">
                  <a:ln>
                    <a:noFill/>
                  </a:ln>
                  <a:solidFill>
                    <a:schemeClr val="tx1"/>
                  </a:solidFill>
                  <a:effectLst/>
                  <a:latin typeface="Arial" pitchFamily="34" charset="0"/>
                  <a:cs typeface="Arial" pitchFamily="34" charset="0"/>
                </a:endParaRPr>
              </a:p>
            </p:txBody>
          </p:sp>
          <p:sp>
            <p:nvSpPr>
              <p:cNvPr id="54" name="Text Box 12"/>
              <p:cNvSpPr txBox="1">
                <a:spLocks noChangeArrowheads="1"/>
              </p:cNvSpPr>
              <p:nvPr/>
            </p:nvSpPr>
            <p:spPr bwMode="auto">
              <a:xfrm>
                <a:off x="3636" y="6756"/>
                <a:ext cx="1752"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050" b="0" i="0" u="none" strike="noStrike" cap="none" normalizeH="0" baseline="0" smtClean="0">
                    <a:ln>
                      <a:noFill/>
                    </a:ln>
                    <a:solidFill>
                      <a:schemeClr val="tx1"/>
                    </a:solidFill>
                    <a:effectLst/>
                    <a:latin typeface="Calibri" pitchFamily="34" charset="0"/>
                    <a:cs typeface="Arial" pitchFamily="34" charset="0"/>
                  </a:rPr>
                  <a:t>Binnenstad</a:t>
                </a:r>
                <a:endParaRPr kumimoji="0" lang="nl-NL" sz="1600" b="0" i="0" u="none" strike="noStrike" cap="none" normalizeH="0" baseline="0" smtClean="0">
                  <a:ln>
                    <a:noFill/>
                  </a:ln>
                  <a:solidFill>
                    <a:schemeClr val="tx1"/>
                  </a:solidFill>
                  <a:effectLst/>
                  <a:latin typeface="Arial" pitchFamily="34" charset="0"/>
                  <a:cs typeface="Arial" pitchFamily="34" charset="0"/>
                </a:endParaRPr>
              </a:p>
            </p:txBody>
          </p:sp>
          <p:cxnSp>
            <p:nvCxnSpPr>
              <p:cNvPr id="55" name="Straight Arrow Connector 13"/>
              <p:cNvCxnSpPr>
                <a:cxnSpLocks noChangeShapeType="1"/>
              </p:cNvCxnSpPr>
              <p:nvPr/>
            </p:nvCxnSpPr>
            <p:spPr bwMode="auto">
              <a:xfrm>
                <a:off x="5388" y="7212"/>
                <a:ext cx="672" cy="96"/>
              </a:xfrm>
              <a:prstGeom prst="straightConnector1">
                <a:avLst/>
              </a:prstGeom>
              <a:noFill/>
              <a:ln w="12700">
                <a:solidFill>
                  <a:srgbClr val="000000"/>
                </a:solidFill>
                <a:miter lim="800000"/>
                <a:headEnd/>
                <a:tailEnd type="triangle" w="med" len="med"/>
              </a:ln>
            </p:spPr>
          </p:cxnSp>
          <p:cxnSp>
            <p:nvCxnSpPr>
              <p:cNvPr id="56" name="Straight Arrow Connector 14"/>
              <p:cNvCxnSpPr>
                <a:cxnSpLocks noChangeShapeType="1"/>
              </p:cNvCxnSpPr>
              <p:nvPr/>
            </p:nvCxnSpPr>
            <p:spPr bwMode="auto">
              <a:xfrm flipH="1">
                <a:off x="5976" y="5628"/>
                <a:ext cx="395" cy="900"/>
              </a:xfrm>
              <a:prstGeom prst="straightConnector1">
                <a:avLst/>
              </a:prstGeom>
              <a:noFill/>
              <a:ln w="12700">
                <a:solidFill>
                  <a:srgbClr val="000000"/>
                </a:solidFill>
                <a:miter lim="800000"/>
                <a:headEnd/>
                <a:tailEnd type="triangle" w="med" len="med"/>
              </a:ln>
            </p:spPr>
          </p:cxnSp>
          <p:cxnSp>
            <p:nvCxnSpPr>
              <p:cNvPr id="57" name="Straight Arrow Connector 15"/>
              <p:cNvCxnSpPr>
                <a:cxnSpLocks noChangeShapeType="1"/>
              </p:cNvCxnSpPr>
              <p:nvPr/>
            </p:nvCxnSpPr>
            <p:spPr bwMode="auto">
              <a:xfrm flipH="1">
                <a:off x="6432" y="7236"/>
                <a:ext cx="288" cy="216"/>
              </a:xfrm>
              <a:prstGeom prst="straightConnector1">
                <a:avLst/>
              </a:prstGeom>
              <a:noFill/>
              <a:ln w="12700">
                <a:solidFill>
                  <a:srgbClr val="000000"/>
                </a:solidFill>
                <a:miter lim="800000"/>
                <a:headEnd/>
                <a:tailEnd type="triangle" w="med" len="med"/>
              </a:ln>
            </p:spPr>
          </p:cxnSp>
          <p:cxnSp>
            <p:nvCxnSpPr>
              <p:cNvPr id="58" name="Straight Arrow Connector 16"/>
              <p:cNvCxnSpPr>
                <a:cxnSpLocks noChangeShapeType="1"/>
              </p:cNvCxnSpPr>
              <p:nvPr/>
            </p:nvCxnSpPr>
            <p:spPr bwMode="auto">
              <a:xfrm flipH="1" flipV="1">
                <a:off x="6228" y="8316"/>
                <a:ext cx="324" cy="324"/>
              </a:xfrm>
              <a:prstGeom prst="straightConnector1">
                <a:avLst/>
              </a:prstGeom>
              <a:noFill/>
              <a:ln w="12700">
                <a:solidFill>
                  <a:srgbClr val="000000"/>
                </a:solidFill>
                <a:miter lim="800000"/>
                <a:headEnd/>
                <a:tailEnd type="triangle" w="med" len="med"/>
              </a:ln>
            </p:spPr>
          </p:cxnSp>
          <p:cxnSp>
            <p:nvCxnSpPr>
              <p:cNvPr id="59" name="Straight Arrow Connector 17"/>
              <p:cNvCxnSpPr>
                <a:cxnSpLocks noChangeShapeType="1"/>
              </p:cNvCxnSpPr>
              <p:nvPr/>
            </p:nvCxnSpPr>
            <p:spPr bwMode="auto">
              <a:xfrm flipV="1">
                <a:off x="5844" y="7584"/>
                <a:ext cx="444" cy="228"/>
              </a:xfrm>
              <a:prstGeom prst="straightConnector1">
                <a:avLst/>
              </a:prstGeom>
              <a:noFill/>
              <a:ln w="12700">
                <a:solidFill>
                  <a:srgbClr val="000000"/>
                </a:solidFill>
                <a:miter lim="800000"/>
                <a:headEnd/>
                <a:tailEnd type="triangle" w="med" len="med"/>
              </a:ln>
            </p:spPr>
          </p:cxnSp>
          <p:cxnSp>
            <p:nvCxnSpPr>
              <p:cNvPr id="60" name="Straight Arrow Connector 18"/>
              <p:cNvCxnSpPr>
                <a:cxnSpLocks noChangeShapeType="1"/>
              </p:cNvCxnSpPr>
              <p:nvPr/>
            </p:nvCxnSpPr>
            <p:spPr bwMode="auto">
              <a:xfrm flipV="1">
                <a:off x="4440" y="8724"/>
                <a:ext cx="180" cy="816"/>
              </a:xfrm>
              <a:prstGeom prst="straightConnector1">
                <a:avLst/>
              </a:prstGeom>
              <a:noFill/>
              <a:ln w="12700">
                <a:solidFill>
                  <a:srgbClr val="000000"/>
                </a:solidFill>
                <a:miter lim="800000"/>
                <a:headEnd/>
                <a:tailEnd type="triangle" w="med" len="med"/>
              </a:ln>
            </p:spPr>
          </p:cxnSp>
        </p:grpSp>
      </p:grpSp>
      <p:grpSp>
        <p:nvGrpSpPr>
          <p:cNvPr id="25" name="Group 24"/>
          <p:cNvGrpSpPr/>
          <p:nvPr/>
        </p:nvGrpSpPr>
        <p:grpSpPr>
          <a:xfrm>
            <a:off x="3922134" y="2585318"/>
            <a:ext cx="4308287" cy="2498807"/>
            <a:chOff x="3922134" y="2585318"/>
            <a:chExt cx="4308287" cy="2498807"/>
          </a:xfrm>
        </p:grpSpPr>
        <p:pic>
          <p:nvPicPr>
            <p:cNvPr id="55299" name="Picture 3"/>
            <p:cNvPicPr>
              <a:picLocks noChangeAspect="1" noChangeArrowheads="1"/>
            </p:cNvPicPr>
            <p:nvPr/>
          </p:nvPicPr>
          <p:blipFill>
            <a:blip r:embed="rId3" cstate="print"/>
            <a:srcRect/>
            <a:stretch>
              <a:fillRect/>
            </a:stretch>
          </p:blipFill>
          <p:spPr bwMode="auto">
            <a:xfrm>
              <a:off x="3922134" y="2585318"/>
              <a:ext cx="4308287" cy="2498807"/>
            </a:xfrm>
            <a:prstGeom prst="rect">
              <a:avLst/>
            </a:prstGeom>
            <a:noFill/>
            <a:ln w="9525">
              <a:noFill/>
              <a:miter lim="800000"/>
              <a:headEnd/>
              <a:tailEnd/>
            </a:ln>
          </p:spPr>
        </p:pic>
        <p:sp>
          <p:nvSpPr>
            <p:cNvPr id="23" name="TextBox 22"/>
            <p:cNvSpPr txBox="1"/>
            <p:nvPr/>
          </p:nvSpPr>
          <p:spPr>
            <a:xfrm rot="19366117">
              <a:off x="5249589" y="3986524"/>
              <a:ext cx="1053494" cy="261610"/>
            </a:xfrm>
            <a:prstGeom prst="rect">
              <a:avLst/>
            </a:prstGeom>
            <a:noFill/>
          </p:spPr>
          <p:txBody>
            <a:bodyPr wrap="none" rtlCol="0">
              <a:spAutoFit/>
            </a:bodyPr>
            <a:lstStyle/>
            <a:p>
              <a:r>
                <a:rPr lang="nl-NL" sz="1100" smtClean="0">
                  <a:solidFill>
                    <a:schemeClr val="bg1"/>
                  </a:solidFill>
                </a:rPr>
                <a:t>Ten Hagestraat</a:t>
              </a:r>
              <a:endParaRPr lang="nl-NL" sz="1100">
                <a:solidFill>
                  <a:schemeClr val="bg1"/>
                </a:solidFill>
              </a:endParaRPr>
            </a:p>
          </p:txBody>
        </p:sp>
        <p:sp>
          <p:nvSpPr>
            <p:cNvPr id="24" name="TextBox 23"/>
            <p:cNvSpPr txBox="1"/>
            <p:nvPr/>
          </p:nvSpPr>
          <p:spPr>
            <a:xfrm rot="19320989">
              <a:off x="4595273" y="3578660"/>
              <a:ext cx="1361270" cy="253916"/>
            </a:xfrm>
            <a:prstGeom prst="rect">
              <a:avLst/>
            </a:prstGeom>
            <a:noFill/>
          </p:spPr>
          <p:txBody>
            <a:bodyPr wrap="none" rtlCol="0">
              <a:spAutoFit/>
            </a:bodyPr>
            <a:lstStyle/>
            <a:p>
              <a:r>
                <a:rPr lang="nl-NL" sz="1050" smtClean="0">
                  <a:solidFill>
                    <a:schemeClr val="bg1"/>
                  </a:solidFill>
                </a:rPr>
                <a:t>parkeerkelder Heuvel</a:t>
              </a:r>
              <a:endParaRPr lang="nl-NL" sz="1050">
                <a:solidFill>
                  <a:schemeClr val="bg1"/>
                </a:solidFill>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Eindhoven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66270" y="670337"/>
            <a:ext cx="7811459" cy="1823137"/>
          </a:xfrm>
        </p:spPr>
        <p:txBody>
          <a:bodyPr>
            <a:noAutofit/>
          </a:bodyPr>
          <a:lstStyle/>
          <a:p>
            <a:pPr>
              <a:buNone/>
            </a:pPr>
            <a:r>
              <a:rPr lang="nl-NL" sz="2000" b="1" smtClean="0"/>
              <a:t>Boeiende binnenstad</a:t>
            </a:r>
            <a:endParaRPr lang="nl-NL" sz="2000" smtClean="0"/>
          </a:p>
          <a:p>
            <a:pPr lvl="1"/>
            <a:r>
              <a:rPr lang="nl-NL" sz="1700" smtClean="0"/>
              <a:t>het centrum gaat op termijn helemaal op de schop. Voor de </a:t>
            </a:r>
            <a:r>
              <a:rPr lang="nl-NL" sz="1700" b="1" smtClean="0"/>
              <a:t>binnenring</a:t>
            </a:r>
            <a:r>
              <a:rPr lang="nl-NL" sz="1700" smtClean="0"/>
              <a:t> hebben wij gepleit voor een </a:t>
            </a:r>
            <a:r>
              <a:rPr lang="nl-NL" sz="1700" b="1" smtClean="0"/>
              <a:t>dubbelzijdig fietspad </a:t>
            </a:r>
            <a:r>
              <a:rPr lang="nl-NL" sz="1700" smtClean="0"/>
              <a:t>aan de </a:t>
            </a:r>
            <a:r>
              <a:rPr lang="nl-NL" sz="1700" b="1" smtClean="0"/>
              <a:t>binnenzijde</a:t>
            </a:r>
            <a:r>
              <a:rPr lang="nl-NL" sz="1700" smtClean="0"/>
              <a:t> van de ring. Mogelijk wordt de stad ook weer opengesteld voor fietsers, zoals dat nu op het 18 septemberplein al het geval is.</a:t>
            </a:r>
          </a:p>
          <a:p>
            <a:endParaRPr lang="nl-NL" sz="1400" smtClean="0"/>
          </a:p>
        </p:txBody>
      </p:sp>
      <p:sp>
        <p:nvSpPr>
          <p:cNvPr id="7" name="TextBox 6"/>
          <p:cNvSpPr txBox="1"/>
          <p:nvPr/>
        </p:nvSpPr>
        <p:spPr>
          <a:xfrm rot="21150085">
            <a:off x="2920464" y="4456702"/>
            <a:ext cx="1186287" cy="307777"/>
          </a:xfrm>
          <a:prstGeom prst="rect">
            <a:avLst/>
          </a:prstGeom>
          <a:noFill/>
        </p:spPr>
        <p:txBody>
          <a:bodyPr wrap="none" rtlCol="0">
            <a:spAutoFit/>
          </a:bodyPr>
          <a:lstStyle/>
          <a:p>
            <a:r>
              <a:rPr lang="nl-NL" smtClean="0">
                <a:solidFill>
                  <a:schemeClr val="bg1"/>
                </a:solidFill>
              </a:rPr>
              <a:t>Heuvelgalerie</a:t>
            </a:r>
            <a:endParaRPr lang="nl-NL">
              <a:solidFill>
                <a:schemeClr val="bg1"/>
              </a:solidFill>
            </a:endParaRPr>
          </a:p>
        </p:txBody>
      </p:sp>
      <p:sp>
        <p:nvSpPr>
          <p:cNvPr id="5" name="TextBox 4"/>
          <p:cNvSpPr txBox="1"/>
          <p:nvPr/>
        </p:nvSpPr>
        <p:spPr>
          <a:xfrm>
            <a:off x="611797" y="2168166"/>
            <a:ext cx="4065458" cy="3072636"/>
          </a:xfrm>
          <a:prstGeom prst="rect">
            <a:avLst/>
          </a:prstGeom>
          <a:noFill/>
        </p:spPr>
        <p:txBody>
          <a:bodyPr wrap="square" rtlCol="0">
            <a:spAutoFit/>
          </a:bodyPr>
          <a:lstStyle/>
          <a:p>
            <a:r>
              <a:rPr lang="nl-NL" sz="2000" b="1" smtClean="0"/>
              <a:t>Slowlane</a:t>
            </a:r>
          </a:p>
          <a:p>
            <a:pPr marL="514313" lvl="1" indent="-171438">
              <a:lnSpc>
                <a:spcPct val="90000"/>
              </a:lnSpc>
              <a:spcBef>
                <a:spcPts val="375"/>
              </a:spcBef>
              <a:buFont typeface="Arial" panose="020B0604020202020204" pitchFamily="34" charset="0"/>
              <a:buChar char="•"/>
            </a:pPr>
            <a:r>
              <a:rPr lang="nl-NL" sz="1700" smtClean="0"/>
              <a:t>De inrichting van de Slowlane - en andere dubbelzijdige, vrijliggende fietspaden - bij drukkere kruisingen blijft ook voer voor discussie. </a:t>
            </a:r>
          </a:p>
          <a:p>
            <a:pPr marL="514313" lvl="1" indent="-171438">
              <a:lnSpc>
                <a:spcPct val="90000"/>
              </a:lnSpc>
              <a:spcBef>
                <a:spcPts val="375"/>
              </a:spcBef>
            </a:pPr>
            <a:r>
              <a:rPr lang="nl-NL" sz="1700" smtClean="0"/>
              <a:t>	Bij de </a:t>
            </a:r>
            <a:r>
              <a:rPr lang="nl-NL" sz="1700" b="1" smtClean="0"/>
              <a:t>Bilderdijklaan</a:t>
            </a:r>
            <a:r>
              <a:rPr lang="nl-NL" sz="1700" smtClean="0"/>
              <a:t> zijn inmiddels verkeerslichten gekomen, ondanks de herinrichting van de Wal als 30 km/h weg. Een vergelijkbare oversteek over de </a:t>
            </a:r>
            <a:r>
              <a:rPr lang="nl-NL" sz="1700" b="1" smtClean="0"/>
              <a:t>Edenstraat</a:t>
            </a:r>
            <a:r>
              <a:rPr lang="nl-NL" sz="1700" smtClean="0"/>
              <a:t> zal voorlopig wel zonder voorrang blijven.</a:t>
            </a:r>
          </a:p>
          <a:p>
            <a:endParaRPr lang="nl-NL"/>
          </a:p>
        </p:txBody>
      </p:sp>
      <p:grpSp>
        <p:nvGrpSpPr>
          <p:cNvPr id="25" name="Group 24"/>
          <p:cNvGrpSpPr/>
          <p:nvPr/>
        </p:nvGrpSpPr>
        <p:grpSpPr>
          <a:xfrm>
            <a:off x="4728030" y="1934041"/>
            <a:ext cx="4302492" cy="3019472"/>
            <a:chOff x="4728030" y="1934041"/>
            <a:chExt cx="4302492" cy="3019472"/>
          </a:xfrm>
        </p:grpSpPr>
        <p:grpSp>
          <p:nvGrpSpPr>
            <p:cNvPr id="27" name="Group 26"/>
            <p:cNvGrpSpPr/>
            <p:nvPr/>
          </p:nvGrpSpPr>
          <p:grpSpPr>
            <a:xfrm>
              <a:off x="4728030" y="1934041"/>
              <a:ext cx="4302492" cy="3019472"/>
              <a:chOff x="3086922" y="591258"/>
              <a:chExt cx="5943600" cy="4184650"/>
            </a:xfrm>
          </p:grpSpPr>
          <p:pic>
            <p:nvPicPr>
              <p:cNvPr id="28" name="Picture 27"/>
              <p:cNvPicPr/>
              <p:nvPr/>
            </p:nvPicPr>
            <p:blipFill>
              <a:blip r:embed="rId2" cstate="print">
                <a:lum bright="-24000" contrast="40000"/>
              </a:blip>
              <a:stretch>
                <a:fillRect/>
              </a:stretch>
            </p:blipFill>
            <p:spPr>
              <a:xfrm>
                <a:off x="3086922" y="591258"/>
                <a:ext cx="5943600" cy="4184650"/>
              </a:xfrm>
              <a:prstGeom prst="rect">
                <a:avLst/>
              </a:prstGeom>
            </p:spPr>
          </p:pic>
          <p:grpSp>
            <p:nvGrpSpPr>
              <p:cNvPr id="29" name="Group 2"/>
              <p:cNvGrpSpPr>
                <a:grpSpLocks/>
              </p:cNvGrpSpPr>
              <p:nvPr/>
            </p:nvGrpSpPr>
            <p:grpSpPr bwMode="auto">
              <a:xfrm>
                <a:off x="3936625" y="1156386"/>
                <a:ext cx="3514699" cy="3094038"/>
                <a:chOff x="2832" y="5148"/>
                <a:chExt cx="5536" cy="4872"/>
              </a:xfrm>
            </p:grpSpPr>
            <p:sp>
              <p:nvSpPr>
                <p:cNvPr id="30" name="Text Box 6"/>
                <p:cNvSpPr txBox="1">
                  <a:spLocks noChangeArrowheads="1"/>
                </p:cNvSpPr>
                <p:nvPr/>
              </p:nvSpPr>
              <p:spPr bwMode="auto">
                <a:xfrm>
                  <a:off x="6150" y="5148"/>
                  <a:ext cx="1861"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800" b="0" i="0" u="none" strike="noStrike" cap="none" normalizeH="0" baseline="0" smtClean="0">
                      <a:ln>
                        <a:noFill/>
                      </a:ln>
                      <a:solidFill>
                        <a:schemeClr val="tx1"/>
                      </a:solidFill>
                      <a:effectLst/>
                      <a:latin typeface="Calibri" pitchFamily="34" charset="0"/>
                      <a:cs typeface="Arial" pitchFamily="34" charset="0"/>
                    </a:rPr>
                    <a:t>Stationsgebied</a:t>
                  </a:r>
                  <a:endParaRPr kumimoji="0" lang="nl-NL" sz="800" b="0" i="0" u="none" strike="noStrike" cap="none" normalizeH="0" baseline="0" smtClean="0">
                    <a:ln>
                      <a:noFill/>
                    </a:ln>
                    <a:solidFill>
                      <a:schemeClr val="tx1"/>
                    </a:solidFill>
                    <a:effectLst/>
                    <a:latin typeface="Arial" pitchFamily="34" charset="0"/>
                    <a:cs typeface="Arial" pitchFamily="34" charset="0"/>
                  </a:endParaRPr>
                </a:p>
              </p:txBody>
            </p:sp>
            <p:sp>
              <p:nvSpPr>
                <p:cNvPr id="31" name="Text Box 8"/>
                <p:cNvSpPr txBox="1">
                  <a:spLocks noChangeArrowheads="1"/>
                </p:cNvSpPr>
                <p:nvPr/>
              </p:nvSpPr>
              <p:spPr bwMode="auto">
                <a:xfrm>
                  <a:off x="6516" y="6792"/>
                  <a:ext cx="1632"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000" b="0" i="0" u="none" strike="noStrike" cap="none" normalizeH="0" baseline="0" smtClean="0">
                      <a:ln>
                        <a:noFill/>
                      </a:ln>
                      <a:solidFill>
                        <a:schemeClr val="tx1"/>
                      </a:solidFill>
                      <a:effectLst/>
                      <a:latin typeface="Calibri" pitchFamily="34" charset="0"/>
                      <a:cs typeface="Arial" pitchFamily="34" charset="0"/>
                    </a:rPr>
                    <a:t>Vestdijk</a:t>
                  </a:r>
                  <a:endParaRPr kumimoji="0" lang="nl-NL" b="0" i="0" u="none" strike="noStrike" cap="none" normalizeH="0" baseline="0" smtClean="0">
                    <a:ln>
                      <a:noFill/>
                    </a:ln>
                    <a:solidFill>
                      <a:schemeClr val="tx1"/>
                    </a:solidFill>
                    <a:effectLst/>
                    <a:latin typeface="Arial" pitchFamily="34" charset="0"/>
                    <a:cs typeface="Arial" pitchFamily="34" charset="0"/>
                  </a:endParaRPr>
                </a:p>
              </p:txBody>
            </p:sp>
            <p:sp>
              <p:nvSpPr>
                <p:cNvPr id="32" name="Text Box 9"/>
                <p:cNvSpPr txBox="1">
                  <a:spLocks noChangeArrowheads="1"/>
                </p:cNvSpPr>
                <p:nvPr/>
              </p:nvSpPr>
              <p:spPr bwMode="auto">
                <a:xfrm>
                  <a:off x="6492" y="8628"/>
                  <a:ext cx="1876"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900" b="0" i="0" u="none" strike="noStrike" cap="none" normalizeH="0" baseline="0" smtClean="0">
                      <a:ln>
                        <a:noFill/>
                      </a:ln>
                      <a:solidFill>
                        <a:schemeClr val="tx1"/>
                      </a:solidFill>
                      <a:effectLst/>
                      <a:latin typeface="Calibri" pitchFamily="34" charset="0"/>
                      <a:cs typeface="Arial" pitchFamily="34" charset="0"/>
                    </a:rPr>
                    <a:t>Bilderdijklaan</a:t>
                  </a:r>
                  <a:endParaRPr kumimoji="0" lang="nl-NL" sz="900" b="0" i="0" u="none" strike="noStrike" cap="none" normalizeH="0" baseline="0" smtClean="0">
                    <a:ln>
                      <a:noFill/>
                    </a:ln>
                    <a:solidFill>
                      <a:schemeClr val="tx1"/>
                    </a:solidFill>
                    <a:effectLst/>
                    <a:latin typeface="Arial" pitchFamily="34" charset="0"/>
                    <a:cs typeface="Arial" pitchFamily="34" charset="0"/>
                  </a:endParaRPr>
                </a:p>
              </p:txBody>
            </p:sp>
            <p:sp>
              <p:nvSpPr>
                <p:cNvPr id="33" name="Text Box 10"/>
                <p:cNvSpPr txBox="1">
                  <a:spLocks noChangeArrowheads="1"/>
                </p:cNvSpPr>
                <p:nvPr/>
              </p:nvSpPr>
              <p:spPr bwMode="auto">
                <a:xfrm>
                  <a:off x="3831" y="7656"/>
                  <a:ext cx="2013"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900" b="0" i="0" u="none" strike="noStrike" cap="none" normalizeH="0" baseline="0" smtClean="0">
                      <a:ln>
                        <a:noFill/>
                      </a:ln>
                      <a:solidFill>
                        <a:schemeClr val="tx1"/>
                      </a:solidFill>
                      <a:effectLst/>
                      <a:latin typeface="Calibri" pitchFamily="34" charset="0"/>
                      <a:cs typeface="Arial" pitchFamily="34" charset="0"/>
                    </a:rPr>
                    <a:t>Ten Hagestraat</a:t>
                  </a:r>
                  <a:endParaRPr kumimoji="0" lang="nl-NL" sz="1200" b="0" i="0" u="none" strike="noStrike" cap="none" normalizeH="0" baseline="0" smtClean="0">
                    <a:ln>
                      <a:noFill/>
                    </a:ln>
                    <a:solidFill>
                      <a:schemeClr val="tx1"/>
                    </a:solidFill>
                    <a:effectLst/>
                    <a:latin typeface="Arial" pitchFamily="34" charset="0"/>
                    <a:cs typeface="Arial" pitchFamily="34" charset="0"/>
                  </a:endParaRPr>
                </a:p>
              </p:txBody>
            </p:sp>
            <p:sp>
              <p:nvSpPr>
                <p:cNvPr id="34" name="Text Box 11"/>
                <p:cNvSpPr txBox="1">
                  <a:spLocks noChangeArrowheads="1"/>
                </p:cNvSpPr>
                <p:nvPr/>
              </p:nvSpPr>
              <p:spPr bwMode="auto">
                <a:xfrm>
                  <a:off x="2832" y="9552"/>
                  <a:ext cx="1752"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000" b="0" i="0" u="none" strike="noStrike" cap="none" normalizeH="0" baseline="0" smtClean="0">
                      <a:ln>
                        <a:noFill/>
                      </a:ln>
                      <a:solidFill>
                        <a:schemeClr val="tx1"/>
                      </a:solidFill>
                      <a:effectLst/>
                      <a:latin typeface="Calibri" pitchFamily="34" charset="0"/>
                      <a:cs typeface="Arial" pitchFamily="34" charset="0"/>
                    </a:rPr>
                    <a:t>Hoogstraat</a:t>
                  </a:r>
                  <a:endParaRPr kumimoji="0" lang="nl-NL" b="0" i="0" u="none" strike="noStrike" cap="none" normalizeH="0" baseline="0" smtClean="0">
                    <a:ln>
                      <a:noFill/>
                    </a:ln>
                    <a:solidFill>
                      <a:schemeClr val="tx1"/>
                    </a:solidFill>
                    <a:effectLst/>
                    <a:latin typeface="Arial" pitchFamily="34" charset="0"/>
                    <a:cs typeface="Arial" pitchFamily="34" charset="0"/>
                  </a:endParaRPr>
                </a:p>
              </p:txBody>
            </p:sp>
            <p:sp>
              <p:nvSpPr>
                <p:cNvPr id="35" name="Text Box 12"/>
                <p:cNvSpPr txBox="1">
                  <a:spLocks noChangeArrowheads="1"/>
                </p:cNvSpPr>
                <p:nvPr/>
              </p:nvSpPr>
              <p:spPr bwMode="auto">
                <a:xfrm>
                  <a:off x="3636" y="6756"/>
                  <a:ext cx="1752" cy="46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1050" b="0" i="0" u="none" strike="noStrike" cap="none" normalizeH="0" baseline="0" smtClean="0">
                      <a:ln>
                        <a:noFill/>
                      </a:ln>
                      <a:solidFill>
                        <a:schemeClr val="tx1"/>
                      </a:solidFill>
                      <a:effectLst/>
                      <a:latin typeface="Calibri" pitchFamily="34" charset="0"/>
                      <a:cs typeface="Arial" pitchFamily="34" charset="0"/>
                    </a:rPr>
                    <a:t>Binnenstad</a:t>
                  </a:r>
                  <a:endParaRPr kumimoji="0" lang="nl-NL" sz="1600" b="0" i="0" u="none" strike="noStrike" cap="none" normalizeH="0" baseline="0" smtClean="0">
                    <a:ln>
                      <a:noFill/>
                    </a:ln>
                    <a:solidFill>
                      <a:schemeClr val="tx1"/>
                    </a:solidFill>
                    <a:effectLst/>
                    <a:latin typeface="Arial" pitchFamily="34" charset="0"/>
                    <a:cs typeface="Arial" pitchFamily="34" charset="0"/>
                  </a:endParaRPr>
                </a:p>
              </p:txBody>
            </p:sp>
            <p:cxnSp>
              <p:nvCxnSpPr>
                <p:cNvPr id="36" name="Straight Arrow Connector 13"/>
                <p:cNvCxnSpPr>
                  <a:cxnSpLocks noChangeShapeType="1"/>
                </p:cNvCxnSpPr>
                <p:nvPr/>
              </p:nvCxnSpPr>
              <p:spPr bwMode="auto">
                <a:xfrm>
                  <a:off x="5388" y="7212"/>
                  <a:ext cx="672" cy="96"/>
                </a:xfrm>
                <a:prstGeom prst="straightConnector1">
                  <a:avLst/>
                </a:prstGeom>
                <a:noFill/>
                <a:ln w="12700">
                  <a:solidFill>
                    <a:srgbClr val="000000"/>
                  </a:solidFill>
                  <a:miter lim="800000"/>
                  <a:headEnd/>
                  <a:tailEnd type="triangle" w="med" len="med"/>
                </a:ln>
              </p:spPr>
            </p:cxnSp>
            <p:cxnSp>
              <p:nvCxnSpPr>
                <p:cNvPr id="37" name="Straight Arrow Connector 14"/>
                <p:cNvCxnSpPr>
                  <a:cxnSpLocks noChangeShapeType="1"/>
                </p:cNvCxnSpPr>
                <p:nvPr/>
              </p:nvCxnSpPr>
              <p:spPr bwMode="auto">
                <a:xfrm flipH="1">
                  <a:off x="5976" y="5628"/>
                  <a:ext cx="395" cy="900"/>
                </a:xfrm>
                <a:prstGeom prst="straightConnector1">
                  <a:avLst/>
                </a:prstGeom>
                <a:noFill/>
                <a:ln w="12700">
                  <a:solidFill>
                    <a:srgbClr val="000000"/>
                  </a:solidFill>
                  <a:miter lim="800000"/>
                  <a:headEnd/>
                  <a:tailEnd type="triangle" w="med" len="med"/>
                </a:ln>
              </p:spPr>
            </p:cxnSp>
            <p:cxnSp>
              <p:nvCxnSpPr>
                <p:cNvPr id="38" name="Straight Arrow Connector 15"/>
                <p:cNvCxnSpPr>
                  <a:cxnSpLocks noChangeShapeType="1"/>
                </p:cNvCxnSpPr>
                <p:nvPr/>
              </p:nvCxnSpPr>
              <p:spPr bwMode="auto">
                <a:xfrm flipH="1">
                  <a:off x="6432" y="7236"/>
                  <a:ext cx="288" cy="216"/>
                </a:xfrm>
                <a:prstGeom prst="straightConnector1">
                  <a:avLst/>
                </a:prstGeom>
                <a:noFill/>
                <a:ln w="12700">
                  <a:solidFill>
                    <a:srgbClr val="000000"/>
                  </a:solidFill>
                  <a:miter lim="800000"/>
                  <a:headEnd/>
                  <a:tailEnd type="triangle" w="med" len="med"/>
                </a:ln>
              </p:spPr>
            </p:cxnSp>
            <p:cxnSp>
              <p:nvCxnSpPr>
                <p:cNvPr id="39" name="Straight Arrow Connector 16"/>
                <p:cNvCxnSpPr>
                  <a:cxnSpLocks noChangeShapeType="1"/>
                </p:cNvCxnSpPr>
                <p:nvPr/>
              </p:nvCxnSpPr>
              <p:spPr bwMode="auto">
                <a:xfrm flipH="1" flipV="1">
                  <a:off x="6228" y="8316"/>
                  <a:ext cx="324" cy="324"/>
                </a:xfrm>
                <a:prstGeom prst="straightConnector1">
                  <a:avLst/>
                </a:prstGeom>
                <a:noFill/>
                <a:ln w="12700">
                  <a:solidFill>
                    <a:srgbClr val="000000"/>
                  </a:solidFill>
                  <a:miter lim="800000"/>
                  <a:headEnd/>
                  <a:tailEnd type="triangle" w="med" len="med"/>
                </a:ln>
              </p:spPr>
            </p:cxnSp>
            <p:cxnSp>
              <p:nvCxnSpPr>
                <p:cNvPr id="40" name="Straight Arrow Connector 17"/>
                <p:cNvCxnSpPr>
                  <a:cxnSpLocks noChangeShapeType="1"/>
                </p:cNvCxnSpPr>
                <p:nvPr/>
              </p:nvCxnSpPr>
              <p:spPr bwMode="auto">
                <a:xfrm flipV="1">
                  <a:off x="5844" y="7584"/>
                  <a:ext cx="444" cy="228"/>
                </a:xfrm>
                <a:prstGeom prst="straightConnector1">
                  <a:avLst/>
                </a:prstGeom>
                <a:noFill/>
                <a:ln w="12700">
                  <a:solidFill>
                    <a:srgbClr val="000000"/>
                  </a:solidFill>
                  <a:miter lim="800000"/>
                  <a:headEnd/>
                  <a:tailEnd type="triangle" w="med" len="med"/>
                </a:ln>
              </p:spPr>
            </p:cxnSp>
            <p:cxnSp>
              <p:nvCxnSpPr>
                <p:cNvPr id="41" name="Straight Arrow Connector 18"/>
                <p:cNvCxnSpPr>
                  <a:cxnSpLocks noChangeShapeType="1"/>
                </p:cNvCxnSpPr>
                <p:nvPr/>
              </p:nvCxnSpPr>
              <p:spPr bwMode="auto">
                <a:xfrm flipV="1">
                  <a:off x="4440" y="8724"/>
                  <a:ext cx="180" cy="816"/>
                </a:xfrm>
                <a:prstGeom prst="straightConnector1">
                  <a:avLst/>
                </a:prstGeom>
                <a:noFill/>
                <a:ln w="12700">
                  <a:solidFill>
                    <a:srgbClr val="000000"/>
                  </a:solidFill>
                  <a:miter lim="800000"/>
                  <a:headEnd/>
                  <a:tailEnd type="triangle" w="med" len="med"/>
                </a:ln>
              </p:spPr>
            </p:cxnSp>
          </p:grpSp>
        </p:grpSp>
        <p:cxnSp>
          <p:nvCxnSpPr>
            <p:cNvPr id="22" name="Straight Arrow Connector 16"/>
            <p:cNvCxnSpPr>
              <a:cxnSpLocks noChangeShapeType="1"/>
            </p:cNvCxnSpPr>
            <p:nvPr/>
          </p:nvCxnSpPr>
          <p:spPr bwMode="auto">
            <a:xfrm flipH="1" flipV="1">
              <a:off x="6741994" y="4278573"/>
              <a:ext cx="245661" cy="75064"/>
            </a:xfrm>
            <a:prstGeom prst="straightConnector1">
              <a:avLst/>
            </a:prstGeom>
            <a:noFill/>
            <a:ln w="12700">
              <a:solidFill>
                <a:srgbClr val="000000"/>
              </a:solidFill>
              <a:miter lim="800000"/>
              <a:headEnd/>
              <a:tailEnd type="triangle" w="med" len="med"/>
            </a:ln>
          </p:spPr>
        </p:cxnSp>
        <p:sp>
          <p:nvSpPr>
            <p:cNvPr id="21" name="Text Box 10"/>
            <p:cNvSpPr txBox="1">
              <a:spLocks noChangeArrowheads="1"/>
            </p:cNvSpPr>
            <p:nvPr/>
          </p:nvSpPr>
          <p:spPr bwMode="auto">
            <a:xfrm>
              <a:off x="6957750" y="4257623"/>
              <a:ext cx="760057" cy="21445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nl-NL" sz="900" b="0" i="0" u="none" strike="noStrike" cap="none" normalizeH="0" baseline="0" smtClean="0">
                  <a:ln>
                    <a:noFill/>
                  </a:ln>
                  <a:solidFill>
                    <a:schemeClr val="tx1"/>
                  </a:solidFill>
                  <a:effectLst/>
                  <a:latin typeface="Calibri" pitchFamily="34" charset="0"/>
                  <a:cs typeface="Arial" pitchFamily="34" charset="0"/>
                </a:rPr>
                <a:t>Edenstraat</a:t>
              </a:r>
              <a:endParaRPr kumimoji="0" lang="nl-NL" sz="1200" b="0" i="0" u="none" strike="noStrike" cap="none" normalizeH="0" baseline="0" smtClean="0">
                <a:ln>
                  <a:noFill/>
                </a:ln>
                <a:solidFill>
                  <a:schemeClr val="tx1"/>
                </a:solidFill>
                <a:effectLst/>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Eindhoven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31825" y="841375"/>
            <a:ext cx="3196814" cy="3631949"/>
          </a:xfrm>
        </p:spPr>
        <p:txBody>
          <a:bodyPr>
            <a:noAutofit/>
          </a:bodyPr>
          <a:lstStyle/>
          <a:p>
            <a:pPr>
              <a:buNone/>
            </a:pPr>
            <a:r>
              <a:rPr lang="nl-NL" sz="2000" b="1" smtClean="0"/>
              <a:t>Herinrichting Stationsgebied</a:t>
            </a:r>
            <a:endParaRPr lang="nl-NL" sz="2000" smtClean="0"/>
          </a:p>
          <a:p>
            <a:pPr lvl="1"/>
            <a:r>
              <a:rPr lang="nl-NL" sz="1600" smtClean="0"/>
              <a:t>we maken ons ernstig zorgen over de </a:t>
            </a:r>
            <a:r>
              <a:rPr lang="nl-NL" sz="1600" b="1" smtClean="0"/>
              <a:t>toegankelijkheid</a:t>
            </a:r>
            <a:r>
              <a:rPr lang="nl-NL" sz="1600" smtClean="0"/>
              <a:t> van het station en stationsgebied voor fietsers. We komen hier geen steek verder. Er is geen enkel contact, de Fietsersbond wordt nergens bij betrokken. </a:t>
            </a:r>
          </a:p>
          <a:p>
            <a:pPr lvl="1">
              <a:spcBef>
                <a:spcPts val="600"/>
              </a:spcBef>
              <a:buNone/>
            </a:pPr>
            <a:r>
              <a:rPr lang="nl-NL" sz="1600" smtClean="0"/>
              <a:t>	Ook andere partijen, zoals de NS, zijn ontevreden over de gang van zaken. We kijken hoe we samen kunnen optrekken.</a:t>
            </a:r>
            <a:endParaRPr lang="nl-NL" sz="1700" smtClean="0"/>
          </a:p>
          <a:p>
            <a:endParaRPr lang="nl-NL" sz="1400" smtClean="0"/>
          </a:p>
        </p:txBody>
      </p:sp>
      <p:pic>
        <p:nvPicPr>
          <p:cNvPr id="61442" name="Picture 2" descr="Afbeeldingsresultaat voor stationsgebied eindhoven"/>
          <p:cNvPicPr>
            <a:picLocks noChangeAspect="1" noChangeArrowheads="1"/>
          </p:cNvPicPr>
          <p:nvPr/>
        </p:nvPicPr>
        <p:blipFill>
          <a:blip r:embed="rId2" cstate="print"/>
          <a:srcRect/>
          <a:stretch>
            <a:fillRect/>
          </a:stretch>
        </p:blipFill>
        <p:spPr bwMode="auto">
          <a:xfrm>
            <a:off x="3879568" y="1164365"/>
            <a:ext cx="5160120" cy="2914239"/>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Eindhoven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5" name="TextBox 4"/>
          <p:cNvSpPr txBox="1"/>
          <p:nvPr/>
        </p:nvSpPr>
        <p:spPr>
          <a:xfrm>
            <a:off x="631825" y="841375"/>
            <a:ext cx="3506293" cy="2940292"/>
          </a:xfrm>
          <a:prstGeom prst="rect">
            <a:avLst/>
          </a:prstGeom>
          <a:noFill/>
        </p:spPr>
        <p:txBody>
          <a:bodyPr wrap="square" rtlCol="0">
            <a:spAutoFit/>
          </a:bodyPr>
          <a:lstStyle/>
          <a:p>
            <a:r>
              <a:rPr lang="nl-NL" sz="2000" b="1" smtClean="0"/>
              <a:t>Luchthavengebied</a:t>
            </a:r>
          </a:p>
          <a:p>
            <a:pPr marL="514313" lvl="1" indent="-171438">
              <a:lnSpc>
                <a:spcPct val="90000"/>
              </a:lnSpc>
              <a:spcBef>
                <a:spcPts val="375"/>
              </a:spcBef>
              <a:buFont typeface="Arial" panose="020B0604020202020204" pitchFamily="34" charset="0"/>
              <a:buChar char="•"/>
            </a:pPr>
            <a:r>
              <a:rPr lang="nl-NL" sz="1600" smtClean="0"/>
              <a:t>we zijn betrokken bij </a:t>
            </a:r>
            <a:r>
              <a:rPr lang="nl-NL" sz="1600" b="1" smtClean="0"/>
              <a:t>brainstormsessies</a:t>
            </a:r>
            <a:r>
              <a:rPr lang="nl-NL" sz="1600" smtClean="0"/>
              <a:t> over de verbetering van de toegankelijkheid en de inrichting van dit gebied. Het is nu een </a:t>
            </a:r>
            <a:r>
              <a:rPr lang="nl-NL" sz="1600" b="1" smtClean="0"/>
              <a:t>tamelijk deprimerende omgeving</a:t>
            </a:r>
            <a:r>
              <a:rPr lang="nl-NL" sz="1600" smtClean="0"/>
              <a:t>, niet alleen voor fietsers. </a:t>
            </a:r>
          </a:p>
          <a:p>
            <a:pPr marL="514313" lvl="1" indent="-171438">
              <a:lnSpc>
                <a:spcPct val="90000"/>
              </a:lnSpc>
              <a:spcBef>
                <a:spcPts val="600"/>
              </a:spcBef>
            </a:pPr>
            <a:r>
              <a:rPr lang="nl-NL" sz="1600" smtClean="0"/>
              <a:t>	Ideeën zijn er volop, maar de financiële kant van het verhaal is zoals gewoonlijk nog erg onzeker</a:t>
            </a:r>
            <a:r>
              <a:rPr lang="nl-NL" smtClean="0"/>
              <a:t>.</a:t>
            </a:r>
            <a:endParaRPr lang="nl-NL"/>
          </a:p>
        </p:txBody>
      </p:sp>
      <p:grpSp>
        <p:nvGrpSpPr>
          <p:cNvPr id="7" name="Group 6"/>
          <p:cNvGrpSpPr/>
          <p:nvPr/>
        </p:nvGrpSpPr>
        <p:grpSpPr>
          <a:xfrm>
            <a:off x="4167043" y="841375"/>
            <a:ext cx="4976957" cy="2957394"/>
            <a:chOff x="4167043" y="841375"/>
            <a:chExt cx="4976957" cy="2957394"/>
          </a:xfrm>
        </p:grpSpPr>
        <p:pic>
          <p:nvPicPr>
            <p:cNvPr id="2049" name="Picture 1"/>
            <p:cNvPicPr>
              <a:picLocks noChangeAspect="1" noChangeArrowheads="1"/>
            </p:cNvPicPr>
            <p:nvPr/>
          </p:nvPicPr>
          <p:blipFill>
            <a:blip r:embed="rId2" cstate="print"/>
            <a:srcRect/>
            <a:stretch>
              <a:fillRect/>
            </a:stretch>
          </p:blipFill>
          <p:spPr bwMode="auto">
            <a:xfrm>
              <a:off x="4167043" y="841375"/>
              <a:ext cx="4976957" cy="2957394"/>
            </a:xfrm>
            <a:prstGeom prst="rect">
              <a:avLst/>
            </a:prstGeom>
            <a:noFill/>
            <a:ln w="9525">
              <a:noFill/>
              <a:miter lim="800000"/>
              <a:headEnd/>
              <a:tailEnd/>
            </a:ln>
          </p:spPr>
        </p:pic>
        <p:sp>
          <p:nvSpPr>
            <p:cNvPr id="6" name="Oval 5"/>
            <p:cNvSpPr/>
            <p:nvPr/>
          </p:nvSpPr>
          <p:spPr>
            <a:xfrm>
              <a:off x="4196687" y="1303361"/>
              <a:ext cx="1269241" cy="7096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Eindhoven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22075" y="841375"/>
            <a:ext cx="3509171" cy="3651684"/>
          </a:xfrm>
        </p:spPr>
        <p:txBody>
          <a:bodyPr>
            <a:noAutofit/>
          </a:bodyPr>
          <a:lstStyle/>
          <a:p>
            <a:pPr>
              <a:buNone/>
            </a:pPr>
            <a:r>
              <a:rPr lang="nl-NL" sz="2000" b="1" smtClean="0"/>
              <a:t>Fietsverbindingen met Veldhoven</a:t>
            </a:r>
            <a:endParaRPr lang="nl-NL" sz="2000" smtClean="0"/>
          </a:p>
          <a:p>
            <a:pPr lvl="1"/>
            <a:r>
              <a:rPr lang="nl-NL" sz="1600" smtClean="0"/>
              <a:t>de </a:t>
            </a:r>
            <a:r>
              <a:rPr lang="nl-NL" sz="1600" b="1" smtClean="0"/>
              <a:t>fietsverbindingen met Veldhoven </a:t>
            </a:r>
            <a:r>
              <a:rPr lang="nl-NL" sz="1600" smtClean="0"/>
              <a:t>moeten worden verbeterd, om een significante toename van de bijdrage van het fietsverkeer voor </a:t>
            </a:r>
            <a:r>
              <a:rPr lang="nl-NL" sz="1600" b="1" smtClean="0"/>
              <a:t>ASML</a:t>
            </a:r>
            <a:r>
              <a:rPr lang="nl-NL" sz="1600" smtClean="0"/>
              <a:t> (doelstelling: van 23% naar 35%) mogelijk te maken. </a:t>
            </a:r>
          </a:p>
          <a:p>
            <a:pPr lvl="1">
              <a:buNone/>
            </a:pPr>
            <a:r>
              <a:rPr lang="nl-NL" sz="1600" smtClean="0"/>
              <a:t>	Eerste plannen zijn een </a:t>
            </a:r>
            <a:r>
              <a:rPr lang="nl-NL" sz="1600" b="1" smtClean="0"/>
              <a:t>fietstunnel</a:t>
            </a:r>
            <a:r>
              <a:rPr lang="nl-NL" sz="1600" smtClean="0"/>
              <a:t> onder de Limburglaan, een </a:t>
            </a:r>
            <a:r>
              <a:rPr lang="nl-NL" sz="1600" b="1" smtClean="0"/>
              <a:t>snelfietsroute</a:t>
            </a:r>
            <a:r>
              <a:rPr lang="nl-NL" sz="1600" smtClean="0"/>
              <a:t> van De Run (Veldhoven) naar de High Tech Campus, later door te trekken naar Geldrop. </a:t>
            </a:r>
            <a:endParaRPr lang="nl-NL" sz="1700" smtClean="0"/>
          </a:p>
          <a:p>
            <a:endParaRPr lang="nl-NL" sz="1400" smtClean="0"/>
          </a:p>
        </p:txBody>
      </p:sp>
      <p:pic>
        <p:nvPicPr>
          <p:cNvPr id="8" name="Picture 1"/>
          <p:cNvPicPr>
            <a:picLocks noChangeAspect="1" noChangeArrowheads="1"/>
          </p:cNvPicPr>
          <p:nvPr/>
        </p:nvPicPr>
        <p:blipFill>
          <a:blip r:embed="rId2" cstate="print"/>
          <a:srcRect/>
          <a:stretch>
            <a:fillRect/>
          </a:stretch>
        </p:blipFill>
        <p:spPr bwMode="auto">
          <a:xfrm>
            <a:off x="4167043" y="841375"/>
            <a:ext cx="4976957" cy="29573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Eindhoven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22074" y="841375"/>
            <a:ext cx="8081172" cy="1586061"/>
          </a:xfrm>
        </p:spPr>
        <p:txBody>
          <a:bodyPr>
            <a:noAutofit/>
          </a:bodyPr>
          <a:lstStyle/>
          <a:p>
            <a:pPr>
              <a:buNone/>
            </a:pPr>
            <a:endParaRPr lang="nl-NL" sz="2000" smtClean="0"/>
          </a:p>
          <a:p>
            <a:endParaRPr lang="nl-NL" sz="1400" smtClean="0"/>
          </a:p>
        </p:txBody>
      </p:sp>
      <p:sp>
        <p:nvSpPr>
          <p:cNvPr id="7" name="TextBox 6"/>
          <p:cNvSpPr txBox="1"/>
          <p:nvPr/>
        </p:nvSpPr>
        <p:spPr>
          <a:xfrm>
            <a:off x="631825" y="841375"/>
            <a:ext cx="3499715" cy="3639971"/>
          </a:xfrm>
          <a:prstGeom prst="rect">
            <a:avLst/>
          </a:prstGeom>
          <a:noFill/>
        </p:spPr>
        <p:txBody>
          <a:bodyPr wrap="square" rtlCol="0">
            <a:spAutoFit/>
          </a:bodyPr>
          <a:lstStyle/>
          <a:p>
            <a:r>
              <a:rPr lang="nl-NL" sz="2000" b="1" smtClean="0"/>
              <a:t>Floraplein</a:t>
            </a:r>
          </a:p>
          <a:p>
            <a:pPr marL="514313" lvl="1" indent="-171438">
              <a:lnSpc>
                <a:spcPct val="90000"/>
              </a:lnSpc>
              <a:spcBef>
                <a:spcPts val="375"/>
              </a:spcBef>
              <a:buFont typeface="Arial" panose="020B0604020202020204" pitchFamily="34" charset="0"/>
              <a:buChar char="•"/>
            </a:pPr>
            <a:r>
              <a:rPr lang="nl-NL" sz="1600" smtClean="0"/>
              <a:t>Ook de problematiek van het Floraplein kwam weer voorbij - de gemeente heeft besloten dat er </a:t>
            </a:r>
            <a:r>
              <a:rPr lang="nl-NL" sz="1600" b="1" smtClean="0"/>
              <a:t>geen verkeerslichten </a:t>
            </a:r>
            <a:r>
              <a:rPr lang="nl-NL" sz="1600" smtClean="0"/>
              <a:t>zullen komen. Wel zijn er </a:t>
            </a:r>
            <a:r>
              <a:rPr lang="nl-NL" sz="1600" b="1" smtClean="0"/>
              <a:t>snelheidsremmende maatregelen</a:t>
            </a:r>
            <a:r>
              <a:rPr lang="nl-NL" sz="1600" smtClean="0"/>
              <a:t> toegezegd, maar die zijn nog niet gerealiseerd. Het blijft een </a:t>
            </a:r>
            <a:r>
              <a:rPr lang="nl-NL" sz="1600" b="1" smtClean="0"/>
              <a:t>dubbelbaansrotonde</a:t>
            </a:r>
            <a:r>
              <a:rPr lang="nl-NL" sz="1600" smtClean="0"/>
              <a:t>, dat betekent dat het probleem niet wordt opgelost. Fietsers zullen het Floraplein blijven mijden.</a:t>
            </a:r>
          </a:p>
          <a:p>
            <a:endParaRPr lang="nl-NL" sz="2000" b="1" smtClean="0"/>
          </a:p>
        </p:txBody>
      </p:sp>
      <p:grpSp>
        <p:nvGrpSpPr>
          <p:cNvPr id="9" name="Group 8"/>
          <p:cNvGrpSpPr/>
          <p:nvPr/>
        </p:nvGrpSpPr>
        <p:grpSpPr>
          <a:xfrm>
            <a:off x="4167043" y="841375"/>
            <a:ext cx="4976957" cy="3068709"/>
            <a:chOff x="4167043" y="841375"/>
            <a:chExt cx="4976957" cy="3068709"/>
          </a:xfrm>
        </p:grpSpPr>
        <p:pic>
          <p:nvPicPr>
            <p:cNvPr id="6" name="Picture 1"/>
            <p:cNvPicPr>
              <a:picLocks noChangeAspect="1" noChangeArrowheads="1"/>
            </p:cNvPicPr>
            <p:nvPr/>
          </p:nvPicPr>
          <p:blipFill>
            <a:blip r:embed="rId2" cstate="print"/>
            <a:srcRect/>
            <a:stretch>
              <a:fillRect/>
            </a:stretch>
          </p:blipFill>
          <p:spPr bwMode="auto">
            <a:xfrm>
              <a:off x="4167043" y="841375"/>
              <a:ext cx="4976957" cy="2957394"/>
            </a:xfrm>
            <a:prstGeom prst="rect">
              <a:avLst/>
            </a:prstGeom>
            <a:noFill/>
            <a:ln w="9525">
              <a:noFill/>
              <a:miter lim="800000"/>
              <a:headEnd/>
              <a:tailEnd/>
            </a:ln>
          </p:spPr>
        </p:pic>
        <p:sp>
          <p:nvSpPr>
            <p:cNvPr id="8" name="Oval 7"/>
            <p:cNvSpPr/>
            <p:nvPr/>
          </p:nvSpPr>
          <p:spPr>
            <a:xfrm>
              <a:off x="7861110" y="3432412"/>
              <a:ext cx="914400" cy="4776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pic>
        <p:nvPicPr>
          <p:cNvPr id="94213" name="Picture 5" descr="Afbeeldingsresultaat voor Floraplein Eindhoven"/>
          <p:cNvPicPr>
            <a:picLocks noChangeAspect="1" noChangeArrowheads="1"/>
          </p:cNvPicPr>
          <p:nvPr/>
        </p:nvPicPr>
        <p:blipFill>
          <a:blip r:embed="rId3" cstate="print">
            <a:lum bright="-4000" contrast="10000"/>
          </a:blip>
          <a:srcRect/>
          <a:stretch>
            <a:fillRect/>
          </a:stretch>
        </p:blipFill>
        <p:spPr bwMode="auto">
          <a:xfrm>
            <a:off x="3913225" y="3190532"/>
            <a:ext cx="2829651" cy="178595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Eindhoven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22074" y="841375"/>
            <a:ext cx="3417074" cy="3941134"/>
          </a:xfrm>
        </p:spPr>
        <p:txBody>
          <a:bodyPr>
            <a:noAutofit/>
          </a:bodyPr>
          <a:lstStyle/>
          <a:p>
            <a:pPr marL="0" indent="0">
              <a:spcBef>
                <a:spcPts val="0"/>
              </a:spcBef>
              <a:buNone/>
            </a:pPr>
            <a:r>
              <a:rPr lang="nl-NL" sz="2000" b="1" smtClean="0"/>
              <a:t>Hoogstraat</a:t>
            </a:r>
          </a:p>
          <a:p>
            <a:pPr lvl="1"/>
            <a:r>
              <a:rPr lang="nl-NL" sz="1600" smtClean="0"/>
              <a:t>Er is een evaluatie geweest van de heringerichte Hoogstraat. Het autoverkeer is met 20% afgenomen, maar er wordt nog te hard gereden en dat leidt tot (een gevoel van) onveiligheid. De politie geeft snelheidscontroles echter geen prioriteit.</a:t>
            </a:r>
          </a:p>
          <a:p>
            <a:endParaRPr lang="nl-NL" sz="1400" smtClean="0"/>
          </a:p>
        </p:txBody>
      </p:sp>
      <p:pic>
        <p:nvPicPr>
          <p:cNvPr id="4" name="Picture 1"/>
          <p:cNvPicPr>
            <a:picLocks noChangeAspect="1" noChangeArrowheads="1"/>
          </p:cNvPicPr>
          <p:nvPr/>
        </p:nvPicPr>
        <p:blipFill>
          <a:blip r:embed="rId2" cstate="print"/>
          <a:srcRect/>
          <a:stretch>
            <a:fillRect/>
          </a:stretch>
        </p:blipFill>
        <p:spPr bwMode="auto">
          <a:xfrm>
            <a:off x="4167043" y="841375"/>
            <a:ext cx="4976957" cy="29573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Eindhoven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22074" y="841375"/>
            <a:ext cx="8081172" cy="3941134"/>
          </a:xfrm>
        </p:spPr>
        <p:txBody>
          <a:bodyPr>
            <a:noAutofit/>
          </a:bodyPr>
          <a:lstStyle/>
          <a:p>
            <a:pPr>
              <a:buNone/>
            </a:pPr>
            <a:r>
              <a:rPr lang="nl-NL" sz="2000" b="1" smtClean="0"/>
              <a:t>Overige</a:t>
            </a:r>
          </a:p>
          <a:p>
            <a:pPr lvl="1"/>
            <a:r>
              <a:rPr lang="nl-NL" sz="1600" smtClean="0"/>
              <a:t>Andere onderwerpen die hier niet verder uitgewerkt worden (en vorig jaar al genoemd): herinrichting Kleine en Grote Berg, tracés snelfietsroutes en aansluitingen in de binnenstad, Brainport Innovation Campus.</a:t>
            </a:r>
          </a:p>
          <a:p>
            <a:pPr lvl="1">
              <a:buNone/>
            </a:pPr>
            <a:r>
              <a:rPr lang="nl-NL" sz="1600" smtClean="0"/>
              <a:t> </a:t>
            </a:r>
          </a:p>
          <a:p>
            <a:pPr marL="171438" lvl="1">
              <a:spcBef>
                <a:spcPts val="750"/>
              </a:spcBef>
              <a:buNone/>
            </a:pPr>
            <a:r>
              <a:rPr lang="nl-NL" sz="2000" b="1" smtClean="0"/>
              <a:t>Ledenavond</a:t>
            </a:r>
          </a:p>
          <a:p>
            <a:pPr lvl="1"/>
            <a:r>
              <a:rPr lang="nl-NL" sz="1600" smtClean="0"/>
              <a:t>Tenslotte, in juni hebben wij de 2e ledenavond gehouden, deze had als thema "Smart Mobility". De opkomst was helaas beduidend lager dan bij de ledenavond in 2017. In oktober van dit jaar zullen wij weer een avond organiseren.</a:t>
            </a:r>
          </a:p>
          <a:p>
            <a:pPr lvl="1"/>
            <a:endParaRPr lang="nl-NL" sz="1600" smtClean="0"/>
          </a:p>
          <a:p>
            <a:endParaRPr lang="nl-NL" sz="140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ed.nl/polopoly_fs/1.1614738.1349964811%21image/image-1614738.jpg"/>
          <p:cNvPicPr>
            <a:picLocks noChangeAspect="1" noChangeArrowheads="1"/>
          </p:cNvPicPr>
          <p:nvPr/>
        </p:nvPicPr>
        <p:blipFill>
          <a:blip r:embed="rId2" cstate="print"/>
          <a:srcRect/>
          <a:stretch>
            <a:fillRect/>
          </a:stretch>
        </p:blipFill>
        <p:spPr bwMode="auto">
          <a:xfrm>
            <a:off x="2177457" y="1660915"/>
            <a:ext cx="4873544" cy="1822391"/>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 xmlns:a16="http://schemas.microsoft.com/office/drawing/2014/main" id="{7F00F2F3-7671-40E7-AB99-8D2A5D5DA71D}"/>
              </a:ext>
            </a:extLst>
          </p:cNvPr>
          <p:cNvSpPr>
            <a:spLocks noGrp="1"/>
          </p:cNvSpPr>
          <p:nvPr>
            <p:ph type="subTitle" idx="1"/>
          </p:nvPr>
        </p:nvSpPr>
        <p:spPr>
          <a:xfrm>
            <a:off x="902368" y="203931"/>
            <a:ext cx="6689558" cy="4825269"/>
          </a:xfrm>
        </p:spPr>
        <p:txBody>
          <a:bodyPr>
            <a:normAutofit fontScale="92500" lnSpcReduction="10000"/>
          </a:bodyPr>
          <a:lstStyle/>
          <a:p>
            <a:pPr algn="l"/>
            <a:r>
              <a:rPr lang="nl-NL" sz="3600" smtClean="0">
                <a:solidFill>
                  <a:srgbClr val="3333FF"/>
                </a:solidFill>
              </a:rPr>
              <a:t>Verslag Regiobestuur</a:t>
            </a:r>
          </a:p>
          <a:p>
            <a:pPr algn="l"/>
            <a:endParaRPr lang="nl-NL" sz="1100" dirty="0"/>
          </a:p>
          <a:p>
            <a:pPr marL="257156" indent="-257156" algn="l">
              <a:buFont typeface="Arial" panose="020B0604020202020204" pitchFamily="34" charset="0"/>
              <a:buChar char="•"/>
            </a:pPr>
            <a:r>
              <a:rPr lang="nl-NL" sz="1700" dirty="0"/>
              <a:t>Gerard: heeft hand- en spandiensten verleend aan de contactpersonen en onderafdelingen. En de financiën bewaakt.</a:t>
            </a:r>
          </a:p>
          <a:p>
            <a:pPr marL="257156" indent="-257156" algn="l">
              <a:buFont typeface="Arial" panose="020B0604020202020204" pitchFamily="34" charset="0"/>
              <a:buChar char="•"/>
            </a:pPr>
            <a:r>
              <a:rPr lang="nl-NL" sz="1700" dirty="0"/>
              <a:t>Marten: heeft de TOVER bijeenkomsten bezocht, dit is het verkeersoverleg van de ambtenaren van de MRE</a:t>
            </a:r>
            <a:r>
              <a:rPr lang="nl-NL" sz="1700"/>
              <a:t>.   </a:t>
            </a:r>
            <a:r>
              <a:rPr lang="nl-NL" sz="1700" smtClean="0"/>
              <a:t>Was </a:t>
            </a:r>
            <a:r>
              <a:rPr lang="nl-NL" sz="1700" dirty="0"/>
              <a:t>nog steeds </a:t>
            </a:r>
            <a:r>
              <a:rPr lang="nl-NL" sz="1700"/>
              <a:t>onze </a:t>
            </a:r>
            <a:r>
              <a:rPr lang="nl-NL" sz="1700" smtClean="0"/>
              <a:t>secretaris </a:t>
            </a:r>
            <a:r>
              <a:rPr lang="nl-NL" sz="1700" dirty="0"/>
              <a:t>tegen wil en dank.   </a:t>
            </a:r>
          </a:p>
          <a:p>
            <a:pPr marL="257156" indent="-257156" algn="l">
              <a:buFont typeface="Arial" panose="020B0604020202020204" pitchFamily="34" charset="0"/>
              <a:buChar char="•"/>
            </a:pPr>
            <a:r>
              <a:rPr lang="nl-NL" sz="1700" dirty="0"/>
              <a:t>Annemie heeft gezorgd dat er </a:t>
            </a:r>
            <a:r>
              <a:rPr lang="nl-NL" sz="1700"/>
              <a:t>advertenties </a:t>
            </a:r>
            <a:r>
              <a:rPr lang="nl-NL" sz="1700" smtClean="0"/>
              <a:t>voor </a:t>
            </a:r>
            <a:r>
              <a:rPr lang="nl-NL" sz="1700" dirty="0"/>
              <a:t>het Ventiel waren.   </a:t>
            </a:r>
          </a:p>
          <a:p>
            <a:pPr marL="257156" indent="-257156" algn="l">
              <a:buFont typeface="Arial" panose="020B0604020202020204" pitchFamily="34" charset="0"/>
              <a:buChar char="•"/>
            </a:pPr>
            <a:r>
              <a:rPr lang="nl-NL" sz="1700" smtClean="0"/>
              <a:t>Verder </a:t>
            </a:r>
            <a:r>
              <a:rPr lang="nl-NL" sz="1700" dirty="0"/>
              <a:t>zijn Ans en Wim gestopt en met de distributie van het Ventiel. We zijn als dank voor hun werk met ze uitgaan eten samen met </a:t>
            </a:r>
            <a:r>
              <a:rPr lang="nl-NL" sz="1700"/>
              <a:t>de </a:t>
            </a:r>
            <a:r>
              <a:rPr lang="nl-NL" sz="1700" smtClean="0"/>
              <a:t>René </a:t>
            </a:r>
            <a:r>
              <a:rPr lang="nl-NL" sz="1700" dirty="0"/>
              <a:t>van de Laar en Jeroen </a:t>
            </a:r>
            <a:r>
              <a:rPr lang="nl-NL" sz="1700"/>
              <a:t>de </a:t>
            </a:r>
            <a:r>
              <a:rPr lang="nl-NL" sz="1700" smtClean="0"/>
              <a:t>Rijk, degenen </a:t>
            </a:r>
            <a:r>
              <a:rPr lang="nl-NL" sz="1700" dirty="0"/>
              <a:t>die het van </a:t>
            </a:r>
            <a:r>
              <a:rPr lang="nl-NL" sz="1700"/>
              <a:t>hen </a:t>
            </a:r>
            <a:r>
              <a:rPr lang="nl-NL" sz="1700" smtClean="0"/>
              <a:t>hebben overgenomen</a:t>
            </a:r>
            <a:endParaRPr lang="nl-NL" sz="1700" dirty="0"/>
          </a:p>
          <a:p>
            <a:pPr marL="257156" indent="-257156" algn="l">
              <a:buFont typeface="Arial" panose="020B0604020202020204" pitchFamily="34" charset="0"/>
              <a:buChar char="•"/>
            </a:pPr>
            <a:r>
              <a:rPr lang="nl-NL" sz="1700" dirty="0"/>
              <a:t>Begin februari hebben we een nieuwjaarsborrel gehad met de actieve leden in een lokaal bij stadsbrouwerij Eindhoven</a:t>
            </a:r>
            <a:r>
              <a:rPr lang="nl-NL" sz="1700"/>
              <a:t>. </a:t>
            </a:r>
            <a:r>
              <a:rPr lang="nl-NL" sz="1700" smtClean="0"/>
              <a:t> Dies </a:t>
            </a:r>
            <a:r>
              <a:rPr lang="nl-NL" sz="1700"/>
              <a:t>van </a:t>
            </a:r>
            <a:r>
              <a:rPr lang="nl-NL" sz="1700" smtClean="0"/>
              <a:t>Soelen </a:t>
            </a:r>
            <a:r>
              <a:rPr lang="nl-NL" sz="1700" dirty="0"/>
              <a:t>had  hier een balletje voor opgeworpen. Dat was voor herhaling vatbaar.</a:t>
            </a:r>
          </a:p>
          <a:p>
            <a:pPr marL="257156" indent="-257156" algn="l">
              <a:buFont typeface="Arial" panose="020B0604020202020204" pitchFamily="34" charset="0"/>
              <a:buChar char="•"/>
            </a:pPr>
            <a:r>
              <a:rPr lang="nl-NL" sz="1700" dirty="0"/>
              <a:t>We hebben het afgelopen jaar geen gemeente bezocht.</a:t>
            </a:r>
          </a:p>
          <a:p>
            <a:pPr marL="257156" indent="-257156" algn="l">
              <a:buFont typeface="Arial" panose="020B0604020202020204" pitchFamily="34" charset="0"/>
              <a:buChar char="•"/>
            </a:pPr>
            <a:r>
              <a:rPr lang="nl-NL" sz="1700" dirty="0"/>
              <a:t>We vergaderden om de 2 maanden.</a:t>
            </a:r>
          </a:p>
          <a:p>
            <a:pPr marL="257156" indent="-257156" algn="l">
              <a:buFont typeface="Arial" panose="020B0604020202020204" pitchFamily="34" charset="0"/>
              <a:buChar char="•"/>
            </a:pPr>
            <a:r>
              <a:rPr lang="nl-NL" sz="1700" dirty="0">
                <a:solidFill>
                  <a:srgbClr val="3333FF"/>
                </a:solidFill>
              </a:rPr>
              <a:t>We zoeken </a:t>
            </a:r>
            <a:r>
              <a:rPr lang="nl-NL" sz="1700">
                <a:solidFill>
                  <a:srgbClr val="3333FF"/>
                </a:solidFill>
              </a:rPr>
              <a:t>nieuwe </a:t>
            </a:r>
            <a:r>
              <a:rPr lang="nl-NL" sz="1700" smtClean="0">
                <a:solidFill>
                  <a:srgbClr val="3333FF"/>
                </a:solidFill>
              </a:rPr>
              <a:t>bestuursleden!</a:t>
            </a:r>
            <a:endParaRPr lang="nl-NL" sz="1700" dirty="0">
              <a:solidFill>
                <a:srgbClr val="3333FF"/>
              </a:solidFill>
            </a:endParaRPr>
          </a:p>
          <a:p>
            <a:pPr marL="257156" indent="-257156" algn="l">
              <a:buFont typeface="Arial" panose="020B0604020202020204" pitchFamily="34" charset="0"/>
              <a:buChar char="•"/>
            </a:pPr>
            <a:endParaRPr lang="nl-NL" dirty="0"/>
          </a:p>
          <a:p>
            <a:endParaRPr lang="nl-NL" dirty="0"/>
          </a:p>
          <a:p>
            <a:endParaRPr lang="nl-NL" dirty="0"/>
          </a:p>
        </p:txBody>
      </p:sp>
      <p:pic>
        <p:nvPicPr>
          <p:cNvPr id="4" name="Picture 3" descr="FBlogo_ZO-Brabant.gif"/>
          <p:cNvPicPr>
            <a:picLocks noChangeAspect="1"/>
          </p:cNvPicPr>
          <p:nvPr/>
        </p:nvPicPr>
        <p:blipFill>
          <a:blip r:embed="rId2" cstate="print"/>
          <a:stretch>
            <a:fillRect/>
          </a:stretch>
        </p:blipFill>
        <p:spPr>
          <a:xfrm>
            <a:off x="6564572" y="3899350"/>
            <a:ext cx="2518012" cy="1162261"/>
          </a:xfrm>
          <a:prstGeom prst="rect">
            <a:avLst/>
          </a:prstGeom>
        </p:spPr>
      </p:pic>
      <p:pic>
        <p:nvPicPr>
          <p:cNvPr id="5" name="Picture 4" descr="FBlogo_ZO-Brabant.gif"/>
          <p:cNvPicPr>
            <a:picLocks noChangeAspect="1"/>
          </p:cNvPicPr>
          <p:nvPr/>
        </p:nvPicPr>
        <p:blipFill>
          <a:blip r:embed="rId2" cstate="print"/>
          <a:stretch>
            <a:fillRect/>
          </a:stretch>
        </p:blipFill>
        <p:spPr>
          <a:xfrm>
            <a:off x="7966463" y="144454"/>
            <a:ext cx="1065704" cy="491906"/>
          </a:xfrm>
          <a:prstGeom prst="rect">
            <a:avLst/>
          </a:prstGeom>
        </p:spPr>
      </p:pic>
    </p:spTree>
    <p:extLst>
      <p:ext uri="{BB962C8B-B14F-4D97-AF65-F5344CB8AC3E}">
        <p14:creationId xmlns="" xmlns:p14="http://schemas.microsoft.com/office/powerpoint/2010/main" val="1881080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Helmond </a:t>
            </a:r>
          </a:p>
        </p:txBody>
      </p:sp>
      <p:sp>
        <p:nvSpPr>
          <p:cNvPr id="3" name="Content Placeholder 2"/>
          <p:cNvSpPr>
            <a:spLocks noGrp="1"/>
          </p:cNvSpPr>
          <p:nvPr>
            <p:ph idx="1"/>
          </p:nvPr>
        </p:nvSpPr>
        <p:spPr>
          <a:xfrm>
            <a:off x="622074" y="841375"/>
            <a:ext cx="4128056" cy="3941134"/>
          </a:xfrm>
        </p:spPr>
        <p:txBody>
          <a:bodyPr>
            <a:noAutofit/>
          </a:bodyPr>
          <a:lstStyle/>
          <a:p>
            <a:pPr marL="269875" indent="-269875">
              <a:buFont typeface="+mj-lt"/>
              <a:buAutoNum type="arabicPeriod"/>
            </a:pPr>
            <a:r>
              <a:rPr lang="nl-NL" sz="2000" b="1" smtClean="0"/>
              <a:t>Gemeentepolitiek / programma 2018-2022 </a:t>
            </a:r>
          </a:p>
          <a:p>
            <a:pPr marL="717550" lvl="1" indent="-169863"/>
            <a:r>
              <a:rPr lang="nl-NL" sz="1400" smtClean="0"/>
              <a:t>Ons optimisme vorig jaar, dat we met een </a:t>
            </a:r>
            <a:r>
              <a:rPr lang="nl-NL" sz="1400" b="1" smtClean="0"/>
              <a:t>wethouder Verkeer van Groen Links </a:t>
            </a:r>
            <a:r>
              <a:rPr lang="nl-NL" sz="1400" smtClean="0"/>
              <a:t>flink vooruit zouden kunnen, was achteraf niet terecht. In de zomer van 2018 zijn we op </a:t>
            </a:r>
            <a:r>
              <a:rPr lang="nl-NL" sz="1400" b="1" smtClean="0"/>
              <a:t>kennismakings-bezoek</a:t>
            </a:r>
            <a:r>
              <a:rPr lang="nl-NL" sz="1400" smtClean="0"/>
              <a:t> geweest bij de nieuwe wethouder.  Daar is veel toegezegd, onder andere over een </a:t>
            </a:r>
            <a:r>
              <a:rPr lang="nl-NL" sz="1400" b="1" smtClean="0"/>
              <a:t>Agenda</a:t>
            </a:r>
            <a:r>
              <a:rPr lang="nl-NL" sz="1400" smtClean="0"/>
              <a:t> en het </a:t>
            </a:r>
            <a:r>
              <a:rPr lang="nl-NL" sz="1400" b="1" smtClean="0"/>
              <a:t>Platform Verkeersveiligheid</a:t>
            </a:r>
            <a:r>
              <a:rPr lang="nl-NL" sz="1400" smtClean="0"/>
              <a:t>, maar daar hebben we -bijna een jaar later- nog niet veel van gemerkt. </a:t>
            </a:r>
          </a:p>
          <a:p>
            <a:pPr marL="717550" lvl="1" indent="-169863">
              <a:buNone/>
            </a:pPr>
            <a:r>
              <a:rPr lang="nl-NL" sz="1400" smtClean="0"/>
              <a:t>	We hebben daarom een nieuw gesprek met de wethouder aangevraagd. Dit gesprek was op 10 april en heeft geleid tot de volgende afspraken ………………</a:t>
            </a:r>
            <a:r>
              <a:rPr lang="nl-NL" smtClean="0"/>
              <a:t/>
            </a:r>
            <a:br>
              <a:rPr lang="nl-NL" smtClean="0"/>
            </a:br>
            <a:endParaRPr lang="nl-NL" smtClean="0"/>
          </a:p>
          <a:p>
            <a:pPr lvl="1"/>
            <a:endParaRPr lang="nl-NL" sz="1600" smtClean="0"/>
          </a:p>
          <a:p>
            <a:endParaRPr lang="nl-NL" sz="1400" smtClean="0"/>
          </a:p>
        </p:txBody>
      </p:sp>
      <p:pic>
        <p:nvPicPr>
          <p:cNvPr id="6" name="Picture 2"/>
          <p:cNvPicPr>
            <a:picLocks noChangeAspect="1" noChangeArrowheads="1"/>
          </p:cNvPicPr>
          <p:nvPr/>
        </p:nvPicPr>
        <p:blipFill>
          <a:blip r:embed="rId2" cstate="print"/>
          <a:srcRect l="27607" t="18048" r="27718" b="11931"/>
          <a:stretch>
            <a:fillRect/>
          </a:stretch>
        </p:blipFill>
        <p:spPr bwMode="auto">
          <a:xfrm rot="961089">
            <a:off x="5353306" y="1489813"/>
            <a:ext cx="3174236" cy="3109425"/>
          </a:xfrm>
          <a:prstGeom prst="rect">
            <a:avLst/>
          </a:prstGeom>
          <a:noFill/>
          <a:ln w="9525">
            <a:solidFill>
              <a:schemeClr val="bg1">
                <a:lumMod val="50000"/>
              </a:schemeClr>
            </a:solidFill>
            <a:miter lim="800000"/>
            <a:headEnd/>
            <a:tailEnd/>
          </a:ln>
          <a:effectLst>
            <a:outerShdw blurRad="50800" dist="38100" dir="2700000" sx="101000" sy="101000" algn="tl" rotWithShape="0">
              <a:prstClr val="black">
                <a:alpha val="40000"/>
              </a:prstClr>
            </a:outerShdw>
          </a:effectLst>
        </p:spPr>
      </p:pic>
      <p:sp>
        <p:nvSpPr>
          <p:cNvPr id="7" name="Rectangle 6"/>
          <p:cNvSpPr/>
          <p:nvPr/>
        </p:nvSpPr>
        <p:spPr>
          <a:xfrm rot="933232">
            <a:off x="4894528" y="4324156"/>
            <a:ext cx="3295668" cy="390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Helmond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22074" y="841375"/>
            <a:ext cx="5166933" cy="3941134"/>
          </a:xfrm>
        </p:spPr>
        <p:txBody>
          <a:bodyPr>
            <a:noAutofit/>
          </a:bodyPr>
          <a:lstStyle/>
          <a:p>
            <a:pPr marL="269875" indent="-269875">
              <a:buFont typeface="+mj-lt"/>
              <a:buAutoNum type="arabicPeriod" startAt="2"/>
            </a:pPr>
            <a:r>
              <a:rPr lang="nl-NL" sz="2000" b="1" smtClean="0"/>
              <a:t>Fietsagenda Helmond, voortgang projecten </a:t>
            </a:r>
          </a:p>
          <a:p>
            <a:pPr marL="612750" lvl="1" indent="-269875"/>
            <a:r>
              <a:rPr lang="nl-NL" sz="1600" smtClean="0"/>
              <a:t>Op de </a:t>
            </a:r>
            <a:r>
              <a:rPr lang="nl-NL" sz="1600" b="1" smtClean="0"/>
              <a:t>Jan van Brabantlaan </a:t>
            </a:r>
            <a:r>
              <a:rPr lang="nl-NL" sz="1600" smtClean="0"/>
              <a:t>en langs de </a:t>
            </a:r>
            <a:r>
              <a:rPr lang="nl-NL" sz="1600" b="1" smtClean="0"/>
              <a:t>President Rooseveltlaan </a:t>
            </a:r>
            <a:r>
              <a:rPr lang="nl-NL" sz="1600" smtClean="0"/>
              <a:t>zijn de tegels vervangen door </a:t>
            </a:r>
            <a:r>
              <a:rPr lang="nl-NL" sz="1600" b="1" smtClean="0"/>
              <a:t>rood asfalt </a:t>
            </a:r>
            <a:r>
              <a:rPr lang="nl-NL" sz="1600" smtClean="0"/>
              <a:t>in het kader van de aanpak meer comfort en veiligheid. </a:t>
            </a:r>
          </a:p>
          <a:p>
            <a:pPr marL="612750" lvl="1" indent="-269875"/>
            <a:r>
              <a:rPr lang="nl-NL" sz="1600" smtClean="0"/>
              <a:t>Daarnaast heeft de </a:t>
            </a:r>
            <a:r>
              <a:rPr lang="nl-NL" sz="1600" b="1" smtClean="0">
                <a:solidFill>
                  <a:srgbClr val="00B050"/>
                </a:solidFill>
              </a:rPr>
              <a:t>fietsverbinding naar Nuenen </a:t>
            </a:r>
            <a:r>
              <a:rPr lang="nl-NL" sz="1600" smtClean="0"/>
              <a:t>door de bossen een forse kwaliteitsimpuls gehad in de vorm van een stevige </a:t>
            </a:r>
            <a:r>
              <a:rPr lang="nl-NL" sz="1600" b="1" smtClean="0"/>
              <a:t>verbreding</a:t>
            </a:r>
            <a:r>
              <a:rPr lang="nl-NL" sz="1600" smtClean="0"/>
              <a:t>. Helaas houdt die verbreding nu nog bij de gemeentegrens met Nuenen op. Voor zover wij gehoord hebben zou daar dit jaar de aansluitende verbreding plaatsvinden.</a:t>
            </a:r>
          </a:p>
          <a:p>
            <a:pPr marL="612750" lvl="1" indent="-269875"/>
            <a:r>
              <a:rPr lang="nl-NL" sz="1600" smtClean="0"/>
              <a:t>Onlangs is de gemeente begonnen met het vrijmaken van een strook van de Stiphoutse bossen voor de aanleg van een </a:t>
            </a:r>
            <a:r>
              <a:rPr lang="nl-NL" sz="1600" b="1" smtClean="0">
                <a:solidFill>
                  <a:srgbClr val="FF0000"/>
                </a:solidFill>
              </a:rPr>
              <a:t>twee-richtingenfietspad</a:t>
            </a:r>
            <a:r>
              <a:rPr lang="nl-NL" sz="1600" smtClean="0">
                <a:solidFill>
                  <a:srgbClr val="FF0000"/>
                </a:solidFill>
              </a:rPr>
              <a:t> </a:t>
            </a:r>
            <a:r>
              <a:rPr lang="nl-NL" sz="1600" smtClean="0"/>
              <a:t>naar Gerwen en Nuenen langs de </a:t>
            </a:r>
            <a:r>
              <a:rPr lang="nl-NL" sz="1600" b="1" smtClean="0"/>
              <a:t>noordzijde van de Gerwenseweg</a:t>
            </a:r>
            <a:r>
              <a:rPr lang="nl-NL" sz="1600" smtClean="0"/>
              <a:t>. Wij verwachten, dat dit fietspad nog in 2019 gereed komt. </a:t>
            </a:r>
          </a:p>
          <a:p>
            <a:pPr>
              <a:buNone/>
            </a:pPr>
            <a:r>
              <a:rPr lang="nl-NL" sz="2400" smtClean="0"/>
              <a:t/>
            </a:r>
            <a:br>
              <a:rPr lang="nl-NL" sz="2400" smtClean="0"/>
            </a:br>
            <a:endParaRPr lang="nl-NL" sz="1400" smtClean="0"/>
          </a:p>
        </p:txBody>
      </p:sp>
      <p:pic>
        <p:nvPicPr>
          <p:cNvPr id="4" name="Picture 2"/>
          <p:cNvPicPr>
            <a:picLocks noChangeAspect="1" noChangeArrowheads="1"/>
          </p:cNvPicPr>
          <p:nvPr/>
        </p:nvPicPr>
        <p:blipFill>
          <a:blip r:embed="rId2" cstate="print"/>
          <a:srcRect l="25893" t="15000" r="26785" b="13571"/>
          <a:stretch>
            <a:fillRect/>
          </a:stretch>
        </p:blipFill>
        <p:spPr bwMode="auto">
          <a:xfrm rot="715779">
            <a:off x="6437279" y="318925"/>
            <a:ext cx="2308888" cy="2090409"/>
          </a:xfrm>
          <a:prstGeom prst="rect">
            <a:avLst/>
          </a:prstGeom>
          <a:noFill/>
          <a:ln w="9525">
            <a:solidFill>
              <a:schemeClr val="tx1"/>
            </a:solidFill>
            <a:miter lim="800000"/>
            <a:headEnd/>
            <a:tailEnd/>
          </a:ln>
          <a:effectLst>
            <a:outerShdw blurRad="190500" dist="190500" dir="2700000" algn="tl" rotWithShape="0">
              <a:prstClr val="black">
                <a:alpha val="40000"/>
              </a:prstClr>
            </a:outerShdw>
          </a:effectLst>
        </p:spPr>
      </p:pic>
      <p:grpSp>
        <p:nvGrpSpPr>
          <p:cNvPr id="16" name="Group 15"/>
          <p:cNvGrpSpPr/>
          <p:nvPr/>
        </p:nvGrpSpPr>
        <p:grpSpPr>
          <a:xfrm>
            <a:off x="5717502" y="2748522"/>
            <a:ext cx="3426498" cy="1797141"/>
            <a:chOff x="5717502" y="2748522"/>
            <a:chExt cx="3426498" cy="1797141"/>
          </a:xfrm>
        </p:grpSpPr>
        <p:grpSp>
          <p:nvGrpSpPr>
            <p:cNvPr id="14" name="Group 13"/>
            <p:cNvGrpSpPr/>
            <p:nvPr/>
          </p:nvGrpSpPr>
          <p:grpSpPr>
            <a:xfrm>
              <a:off x="5717502" y="2748522"/>
              <a:ext cx="3426498" cy="1797141"/>
              <a:chOff x="5717502" y="2386732"/>
              <a:chExt cx="3426498" cy="1797141"/>
            </a:xfrm>
          </p:grpSpPr>
          <p:pic>
            <p:nvPicPr>
              <p:cNvPr id="45057" name="Picture 1"/>
              <p:cNvPicPr>
                <a:picLocks noChangeAspect="1" noChangeArrowheads="1"/>
              </p:cNvPicPr>
              <p:nvPr/>
            </p:nvPicPr>
            <p:blipFill>
              <a:blip r:embed="rId3" cstate="print">
                <a:lum bright="-26000" contrast="54000"/>
              </a:blip>
              <a:srcRect/>
              <a:stretch>
                <a:fillRect/>
              </a:stretch>
            </p:blipFill>
            <p:spPr bwMode="auto">
              <a:xfrm>
                <a:off x="5717502" y="2386732"/>
                <a:ext cx="3426498" cy="1797141"/>
              </a:xfrm>
              <a:prstGeom prst="rect">
                <a:avLst/>
              </a:prstGeom>
              <a:noFill/>
              <a:ln w="9525">
                <a:noFill/>
                <a:miter lim="800000"/>
                <a:headEnd/>
                <a:tailEnd/>
              </a:ln>
            </p:spPr>
          </p:pic>
          <p:sp>
            <p:nvSpPr>
              <p:cNvPr id="6" name="TextBox 5"/>
              <p:cNvSpPr txBox="1"/>
              <p:nvPr/>
            </p:nvSpPr>
            <p:spPr>
              <a:xfrm>
                <a:off x="6367908" y="3539188"/>
                <a:ext cx="638316" cy="261610"/>
              </a:xfrm>
              <a:prstGeom prst="rect">
                <a:avLst/>
              </a:prstGeom>
              <a:noFill/>
            </p:spPr>
            <p:txBody>
              <a:bodyPr wrap="none" rtlCol="0">
                <a:spAutoFit/>
              </a:bodyPr>
              <a:lstStyle/>
              <a:p>
                <a:r>
                  <a:rPr lang="nl-NL" sz="1100" smtClean="0"/>
                  <a:t>Nuenen</a:t>
                </a:r>
                <a:endParaRPr lang="nl-NL" sz="1100"/>
              </a:p>
            </p:txBody>
          </p:sp>
          <p:sp>
            <p:nvSpPr>
              <p:cNvPr id="7" name="TextBox 6"/>
              <p:cNvSpPr txBox="1"/>
              <p:nvPr/>
            </p:nvSpPr>
            <p:spPr>
              <a:xfrm>
                <a:off x="8475227" y="2533787"/>
                <a:ext cx="668773" cy="261610"/>
              </a:xfrm>
              <a:prstGeom prst="rect">
                <a:avLst/>
              </a:prstGeom>
              <a:noFill/>
            </p:spPr>
            <p:txBody>
              <a:bodyPr wrap="none" rtlCol="0">
                <a:spAutoFit/>
              </a:bodyPr>
              <a:lstStyle/>
              <a:p>
                <a:r>
                  <a:rPr lang="nl-NL" sz="1100" smtClean="0"/>
                  <a:t>Stiphout</a:t>
                </a:r>
                <a:endParaRPr lang="nl-NL" sz="1100"/>
              </a:p>
            </p:txBody>
          </p:sp>
          <p:sp>
            <p:nvSpPr>
              <p:cNvPr id="8" name="TextBox 7"/>
              <p:cNvSpPr txBox="1"/>
              <p:nvPr/>
            </p:nvSpPr>
            <p:spPr>
              <a:xfrm>
                <a:off x="6571838" y="2401122"/>
                <a:ext cx="639919" cy="261610"/>
              </a:xfrm>
              <a:prstGeom prst="rect">
                <a:avLst/>
              </a:prstGeom>
              <a:noFill/>
            </p:spPr>
            <p:txBody>
              <a:bodyPr wrap="none" rtlCol="0">
                <a:spAutoFit/>
              </a:bodyPr>
              <a:lstStyle/>
              <a:p>
                <a:r>
                  <a:rPr lang="nl-NL" sz="1050" smtClean="0"/>
                  <a:t>Gerwen</a:t>
                </a:r>
                <a:endParaRPr lang="nl-NL" sz="1050"/>
              </a:p>
            </p:txBody>
          </p:sp>
          <p:cxnSp>
            <p:nvCxnSpPr>
              <p:cNvPr id="10" name="Straight Connector 9"/>
              <p:cNvCxnSpPr/>
              <p:nvPr/>
            </p:nvCxnSpPr>
            <p:spPr>
              <a:xfrm flipH="1">
                <a:off x="7677013" y="2993180"/>
                <a:ext cx="809145" cy="34865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7337834" y="2820154"/>
                <a:ext cx="1118103" cy="140329"/>
              </a:xfrm>
              <a:custGeom>
                <a:avLst/>
                <a:gdLst>
                  <a:gd name="connsiteX0" fmla="*/ 1118103 w 1118103"/>
                  <a:gd name="connsiteY0" fmla="*/ 126749 h 140329"/>
                  <a:gd name="connsiteX1" fmla="*/ 1000408 w 1118103"/>
                  <a:gd name="connsiteY1" fmla="*/ 140329 h 140329"/>
                  <a:gd name="connsiteX2" fmla="*/ 624689 w 1118103"/>
                  <a:gd name="connsiteY2" fmla="*/ 126749 h 140329"/>
                  <a:gd name="connsiteX3" fmla="*/ 267077 w 1118103"/>
                  <a:gd name="connsiteY3" fmla="*/ 90535 h 140329"/>
                  <a:gd name="connsiteX4" fmla="*/ 0 w 1118103"/>
                  <a:gd name="connsiteY4" fmla="*/ 0 h 14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8103" h="140329">
                    <a:moveTo>
                      <a:pt x="1118103" y="126749"/>
                    </a:moveTo>
                    <a:cubicBezTo>
                      <a:pt x="1100373" y="133539"/>
                      <a:pt x="1082644" y="140329"/>
                      <a:pt x="1000408" y="140329"/>
                    </a:cubicBezTo>
                    <a:cubicBezTo>
                      <a:pt x="918172" y="140329"/>
                      <a:pt x="746911" y="135048"/>
                      <a:pt x="624689" y="126749"/>
                    </a:cubicBezTo>
                    <a:cubicBezTo>
                      <a:pt x="502467" y="118450"/>
                      <a:pt x="371192" y="111660"/>
                      <a:pt x="267077" y="90535"/>
                    </a:cubicBezTo>
                    <a:cubicBezTo>
                      <a:pt x="162962" y="69410"/>
                      <a:pt x="51303" y="17353"/>
                      <a:pt x="0" y="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15" name="Freeform 14"/>
            <p:cNvSpPr/>
            <p:nvPr/>
          </p:nvSpPr>
          <p:spPr>
            <a:xfrm>
              <a:off x="6827855" y="3672673"/>
              <a:ext cx="823965" cy="95459"/>
            </a:xfrm>
            <a:custGeom>
              <a:avLst/>
              <a:gdLst>
                <a:gd name="connsiteX0" fmla="*/ 823965 w 823965"/>
                <a:gd name="connsiteY0" fmla="*/ 35169 h 95459"/>
                <a:gd name="connsiteX1" fmla="*/ 728505 w 823965"/>
                <a:gd name="connsiteY1" fmla="*/ 60290 h 95459"/>
                <a:gd name="connsiteX2" fmla="*/ 577780 w 823965"/>
                <a:gd name="connsiteY2" fmla="*/ 80386 h 95459"/>
                <a:gd name="connsiteX3" fmla="*/ 487345 w 823965"/>
                <a:gd name="connsiteY3" fmla="*/ 95459 h 95459"/>
                <a:gd name="connsiteX4" fmla="*/ 391886 w 823965"/>
                <a:gd name="connsiteY4" fmla="*/ 70338 h 95459"/>
                <a:gd name="connsiteX5" fmla="*/ 321547 w 823965"/>
                <a:gd name="connsiteY5" fmla="*/ 45217 h 95459"/>
                <a:gd name="connsiteX6" fmla="*/ 216040 w 823965"/>
                <a:gd name="connsiteY6" fmla="*/ 15072 h 95459"/>
                <a:gd name="connsiteX7" fmla="*/ 165798 w 823965"/>
                <a:gd name="connsiteY7" fmla="*/ 0 h 95459"/>
                <a:gd name="connsiteX8" fmla="*/ 60290 w 823965"/>
                <a:gd name="connsiteY8" fmla="*/ 15072 h 95459"/>
                <a:gd name="connsiteX9" fmla="*/ 0 w 823965"/>
                <a:gd name="connsiteY9" fmla="*/ 20096 h 9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965" h="95459">
                  <a:moveTo>
                    <a:pt x="823965" y="35169"/>
                  </a:moveTo>
                  <a:lnTo>
                    <a:pt x="728505" y="60290"/>
                  </a:lnTo>
                  <a:lnTo>
                    <a:pt x="577780" y="80386"/>
                  </a:lnTo>
                  <a:lnTo>
                    <a:pt x="487345" y="95459"/>
                  </a:lnTo>
                  <a:lnTo>
                    <a:pt x="391886" y="70338"/>
                  </a:lnTo>
                  <a:lnTo>
                    <a:pt x="321547" y="45217"/>
                  </a:lnTo>
                  <a:lnTo>
                    <a:pt x="216040" y="15072"/>
                  </a:lnTo>
                  <a:lnTo>
                    <a:pt x="165798" y="0"/>
                  </a:lnTo>
                  <a:lnTo>
                    <a:pt x="60290" y="15072"/>
                  </a:lnTo>
                  <a:lnTo>
                    <a:pt x="0" y="20096"/>
                  </a:lnTo>
                </a:path>
              </a:pathLst>
            </a:custGeom>
            <a:ln w="9525">
              <a:solidFill>
                <a:srgbClr val="00B05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Helmond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22076" y="841375"/>
            <a:ext cx="5087990" cy="3941134"/>
          </a:xfrm>
        </p:spPr>
        <p:txBody>
          <a:bodyPr>
            <a:noAutofit/>
          </a:bodyPr>
          <a:lstStyle/>
          <a:p>
            <a:pPr marL="269875" indent="-269875">
              <a:buNone/>
            </a:pPr>
            <a:r>
              <a:rPr lang="nl-NL" sz="2000" b="1" smtClean="0"/>
              <a:t>3. Snelfietsroute Gemert-Helmond</a:t>
            </a:r>
          </a:p>
          <a:p>
            <a:pPr marL="539750" lvl="1" indent="-184150"/>
            <a:r>
              <a:rPr lang="nl-NL" sz="1600" smtClean="0"/>
              <a:t>Dit plan staat in het Bereikbaarheidsakkoord. Dies van Soelen, Rini Daniëls, Paul Kloet, Gerard van den Broek en Wim Raaijmakers hebben al een inventarisatie gemaakt van de </a:t>
            </a:r>
            <a:r>
              <a:rPr lang="nl-NL" sz="1600" b="1" smtClean="0"/>
              <a:t>mogelijke alternatieve routes en deze uitgewerkt</a:t>
            </a:r>
            <a:r>
              <a:rPr lang="nl-NL" sz="1600" smtClean="0"/>
              <a:t>. Als het aan de gemeenten ligt wordt pas over een paar jaar aan de voorbereiding begonnen. De Fietsersbond wil dat de voorbereidingen </a:t>
            </a:r>
            <a:r>
              <a:rPr lang="nl-NL" sz="1600" b="1" smtClean="0"/>
              <a:t>nu starten </a:t>
            </a:r>
            <a:r>
              <a:rPr lang="nl-NL" sz="1600" smtClean="0"/>
              <a:t>zodat de SFR er binnen een paar jaar ligt. </a:t>
            </a:r>
            <a:endParaRPr lang="nl-NL" sz="1400" smtClean="0"/>
          </a:p>
          <a:p>
            <a:pPr marL="612750" lvl="1" indent="-269875"/>
            <a:endParaRPr lang="nl-NL" sz="1400" smtClean="0"/>
          </a:p>
          <a:p>
            <a:pPr>
              <a:buNone/>
            </a:pPr>
            <a:r>
              <a:rPr lang="nl-NL" sz="2000" b="1" smtClean="0"/>
              <a:t>4. Fietspad langs de Zuid-Willemsvaart</a:t>
            </a:r>
          </a:p>
          <a:p>
            <a:pPr lvl="1"/>
            <a:r>
              <a:rPr lang="nl-NL" sz="1600" smtClean="0"/>
              <a:t>In overleg met Aad Smit wordt nog gekeken naar het optimaliseren van de </a:t>
            </a:r>
            <a:r>
              <a:rPr lang="nl-NL" sz="1600" b="1" smtClean="0"/>
              <a:t>SFR langs de Zuid-Willemsvaart vanaf Den Bosch naar Helmond</a:t>
            </a:r>
            <a:r>
              <a:rPr lang="nl-NL" sz="1600" smtClean="0"/>
              <a:t>. Bekeken wordt wat meegenomen kan worden bij de upgrading van de N279 langs het kanaal.</a:t>
            </a:r>
          </a:p>
          <a:p>
            <a:pPr>
              <a:buNone/>
            </a:pPr>
            <a:r>
              <a:rPr lang="nl-NL" sz="2400" smtClean="0"/>
              <a:t/>
            </a:r>
            <a:br>
              <a:rPr lang="nl-NL" sz="2400" smtClean="0"/>
            </a:br>
            <a:endParaRPr lang="nl-NL" sz="1400" smtClean="0"/>
          </a:p>
        </p:txBody>
      </p:sp>
      <p:grpSp>
        <p:nvGrpSpPr>
          <p:cNvPr id="21" name="Group 20"/>
          <p:cNvGrpSpPr/>
          <p:nvPr/>
        </p:nvGrpSpPr>
        <p:grpSpPr>
          <a:xfrm>
            <a:off x="5708307" y="595154"/>
            <a:ext cx="3376491" cy="3697355"/>
            <a:chOff x="5767509" y="595154"/>
            <a:chExt cx="3376491" cy="3697355"/>
          </a:xfrm>
        </p:grpSpPr>
        <p:pic>
          <p:nvPicPr>
            <p:cNvPr id="1026" name="Picture 2"/>
            <p:cNvPicPr>
              <a:picLocks noChangeAspect="1" noChangeArrowheads="1"/>
            </p:cNvPicPr>
            <p:nvPr/>
          </p:nvPicPr>
          <p:blipFill>
            <a:blip r:embed="rId2" cstate="print"/>
            <a:srcRect/>
            <a:stretch>
              <a:fillRect/>
            </a:stretch>
          </p:blipFill>
          <p:spPr bwMode="auto">
            <a:xfrm>
              <a:off x="5767509" y="841375"/>
              <a:ext cx="3376491" cy="3451134"/>
            </a:xfrm>
            <a:prstGeom prst="rect">
              <a:avLst/>
            </a:prstGeom>
            <a:noFill/>
            <a:ln w="9525">
              <a:noFill/>
              <a:miter lim="800000"/>
              <a:headEnd/>
              <a:tailEnd/>
            </a:ln>
          </p:spPr>
        </p:pic>
        <p:sp>
          <p:nvSpPr>
            <p:cNvPr id="5" name="TextBox 4"/>
            <p:cNvSpPr txBox="1"/>
            <p:nvPr/>
          </p:nvSpPr>
          <p:spPr>
            <a:xfrm>
              <a:off x="7729640" y="1341997"/>
              <a:ext cx="583814" cy="246221"/>
            </a:xfrm>
            <a:prstGeom prst="rect">
              <a:avLst/>
            </a:prstGeom>
            <a:solidFill>
              <a:schemeClr val="bg1"/>
            </a:solidFill>
          </p:spPr>
          <p:txBody>
            <a:bodyPr wrap="none" rtlCol="0">
              <a:spAutoFit/>
            </a:bodyPr>
            <a:lstStyle/>
            <a:p>
              <a:r>
                <a:rPr lang="nl-NL" sz="1000" smtClean="0"/>
                <a:t>Gemert</a:t>
              </a:r>
              <a:endParaRPr lang="nl-NL" sz="1000"/>
            </a:p>
          </p:txBody>
        </p:sp>
        <p:sp>
          <p:nvSpPr>
            <p:cNvPr id="6" name="TextBox 5"/>
            <p:cNvSpPr txBox="1"/>
            <p:nvPr/>
          </p:nvSpPr>
          <p:spPr>
            <a:xfrm>
              <a:off x="7316295" y="3652118"/>
              <a:ext cx="662361" cy="246221"/>
            </a:xfrm>
            <a:prstGeom prst="rect">
              <a:avLst/>
            </a:prstGeom>
            <a:solidFill>
              <a:schemeClr val="bg1"/>
            </a:solidFill>
          </p:spPr>
          <p:txBody>
            <a:bodyPr wrap="none" rtlCol="0">
              <a:spAutoFit/>
            </a:bodyPr>
            <a:lstStyle/>
            <a:p>
              <a:r>
                <a:rPr lang="nl-NL" sz="1000" smtClean="0"/>
                <a:t>Helmond</a:t>
              </a:r>
              <a:endParaRPr lang="nl-NL" sz="1000"/>
            </a:p>
          </p:txBody>
        </p:sp>
        <p:sp>
          <p:nvSpPr>
            <p:cNvPr id="7" name="TextBox 6"/>
            <p:cNvSpPr txBox="1"/>
            <p:nvPr/>
          </p:nvSpPr>
          <p:spPr>
            <a:xfrm>
              <a:off x="5843826" y="595154"/>
              <a:ext cx="732893" cy="246221"/>
            </a:xfrm>
            <a:prstGeom prst="rect">
              <a:avLst/>
            </a:prstGeom>
            <a:solidFill>
              <a:schemeClr val="bg1"/>
            </a:solidFill>
          </p:spPr>
          <p:txBody>
            <a:bodyPr wrap="none" rtlCol="0">
              <a:spAutoFit/>
            </a:bodyPr>
            <a:lstStyle/>
            <a:p>
              <a:r>
                <a:rPr lang="nl-NL" sz="1000" smtClean="0"/>
                <a:t>Den Bosch</a:t>
              </a:r>
              <a:endParaRPr lang="nl-NL" sz="1000"/>
            </a:p>
          </p:txBody>
        </p:sp>
        <p:cxnSp>
          <p:nvCxnSpPr>
            <p:cNvPr id="14" name="Straight Arrow Connector 13"/>
            <p:cNvCxnSpPr>
              <a:stCxn id="7" idx="1"/>
            </p:cNvCxnSpPr>
            <p:nvPr/>
          </p:nvCxnSpPr>
          <p:spPr>
            <a:xfrm>
              <a:off x="5843826" y="718265"/>
              <a:ext cx="2070010" cy="2801188"/>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2"/>
            </p:cNvCxnSpPr>
            <p:nvPr/>
          </p:nvCxnSpPr>
          <p:spPr>
            <a:xfrm>
              <a:off x="8021547" y="1588218"/>
              <a:ext cx="23857" cy="1970706"/>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Helmond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22076" y="841375"/>
            <a:ext cx="5055098" cy="3941134"/>
          </a:xfrm>
        </p:spPr>
        <p:txBody>
          <a:bodyPr>
            <a:noAutofit/>
          </a:bodyPr>
          <a:lstStyle/>
          <a:p>
            <a:pPr marL="269875" indent="-269875">
              <a:buNone/>
            </a:pPr>
            <a:r>
              <a:rPr lang="nl-NL" sz="2000" b="1" smtClean="0"/>
              <a:t>5. Verbinding Automotive Campus – NS Station ’t Hout</a:t>
            </a:r>
            <a:endParaRPr lang="nl-NL" sz="2400" smtClean="0"/>
          </a:p>
          <a:p>
            <a:pPr marL="538163" indent="-169863">
              <a:spcBef>
                <a:spcPts val="375"/>
              </a:spcBef>
            </a:pPr>
            <a:r>
              <a:rPr lang="nl-NL" sz="1600" smtClean="0"/>
              <a:t>Met verschillende partijen is het gelukt om het oorspronkelijke plan van de gemeente en AC van tafel te krijgen. Er is in een ingrijpend en zorgvuldig proces met alle partijen gewerkt aan een </a:t>
            </a:r>
            <a:r>
              <a:rPr lang="nl-NL" sz="1600" b="1" smtClean="0"/>
              <a:t>nieuw plan</a:t>
            </a:r>
            <a:r>
              <a:rPr lang="nl-NL" sz="1600" smtClean="0"/>
              <a:t>, dat intussen is uitgevoerd. Helaas is het niet gelukt de </a:t>
            </a:r>
            <a:r>
              <a:rPr lang="nl-NL" sz="1600" b="1" smtClean="0"/>
              <a:t>Burgemeester Krollaan </a:t>
            </a:r>
            <a:r>
              <a:rPr lang="nl-NL" sz="1600" smtClean="0"/>
              <a:t>aan een kant af te sluiten voor sluip-autoverkeer. Er komen nu meer en scherpere drempels. Een deel van de Krollaan en de weg naar de AC is heringericht als </a:t>
            </a:r>
            <a:r>
              <a:rPr lang="nl-NL" sz="1600" b="1" smtClean="0"/>
              <a:t>fietsstraat</a:t>
            </a:r>
            <a:r>
              <a:rPr lang="nl-NL" sz="1600" smtClean="0"/>
              <a:t>. </a:t>
            </a:r>
          </a:p>
          <a:p>
            <a:pPr marL="538163" indent="-169863">
              <a:spcBef>
                <a:spcPts val="375"/>
              </a:spcBef>
            </a:pPr>
            <a:r>
              <a:rPr lang="nl-NL" sz="1600" smtClean="0"/>
              <a:t>Vanaf Stiphout naar de Automotive Campus is een </a:t>
            </a:r>
            <a:r>
              <a:rPr lang="nl-NL" sz="1600" b="1" smtClean="0"/>
              <a:t>nieuw vrijliggend pad </a:t>
            </a:r>
            <a:r>
              <a:rPr lang="nl-NL" sz="1600" smtClean="0"/>
              <a:t>in twee richtingen aangelegd.</a:t>
            </a:r>
          </a:p>
          <a:p>
            <a:pPr lvl="1"/>
            <a:r>
              <a:rPr lang="nl-NL" sz="1600" smtClean="0"/>
              <a:t>Beide fietsroutes worden (dit jaar?) via het terrein van de Automotive Campus met elkaar verbonden. Daarmee krijgt Stiphout een goede fietsverbinding met ’t Hout en het NS station.</a:t>
            </a:r>
            <a:r>
              <a:rPr lang="nl-NL" smtClean="0"/>
              <a:t/>
            </a:r>
            <a:br>
              <a:rPr lang="nl-NL" smtClean="0"/>
            </a:br>
            <a:r>
              <a:rPr lang="nl-NL" sz="1400" smtClean="0"/>
              <a:t/>
            </a:r>
            <a:br>
              <a:rPr lang="nl-NL" sz="1400" smtClean="0"/>
            </a:br>
            <a:endParaRPr lang="nl-NL" sz="1400" smtClean="0"/>
          </a:p>
          <a:p>
            <a:pPr marL="612750" lvl="1" indent="-269875"/>
            <a:endParaRPr lang="nl-NL" sz="1400" smtClean="0"/>
          </a:p>
          <a:p>
            <a:pPr>
              <a:buNone/>
            </a:pPr>
            <a:endParaRPr lang="nl-NL" sz="1400" smtClean="0"/>
          </a:p>
        </p:txBody>
      </p:sp>
      <p:grpSp>
        <p:nvGrpSpPr>
          <p:cNvPr id="8" name="Group 7"/>
          <p:cNvGrpSpPr/>
          <p:nvPr/>
        </p:nvGrpSpPr>
        <p:grpSpPr>
          <a:xfrm>
            <a:off x="5595999" y="1401203"/>
            <a:ext cx="3488973" cy="3091856"/>
            <a:chOff x="5595999" y="1401203"/>
            <a:chExt cx="3488973" cy="3091856"/>
          </a:xfrm>
        </p:grpSpPr>
        <p:pic>
          <p:nvPicPr>
            <p:cNvPr id="3074" name="Picture 2" descr="Afbeeldingsresultaat voor Fietspad Automotive Campus Burgemeester Krollaan"/>
            <p:cNvPicPr>
              <a:picLocks noChangeAspect="1" noChangeArrowheads="1"/>
            </p:cNvPicPr>
            <p:nvPr/>
          </p:nvPicPr>
          <p:blipFill>
            <a:blip r:embed="rId2" cstate="print"/>
            <a:srcRect l="18061" r="7306"/>
            <a:stretch>
              <a:fillRect/>
            </a:stretch>
          </p:blipFill>
          <p:spPr bwMode="auto">
            <a:xfrm>
              <a:off x="5595999" y="1401203"/>
              <a:ext cx="3488973" cy="3091856"/>
            </a:xfrm>
            <a:prstGeom prst="rect">
              <a:avLst/>
            </a:prstGeom>
            <a:noFill/>
          </p:spPr>
        </p:pic>
        <p:sp>
          <p:nvSpPr>
            <p:cNvPr id="6" name="TextBox 5"/>
            <p:cNvSpPr txBox="1"/>
            <p:nvPr/>
          </p:nvSpPr>
          <p:spPr>
            <a:xfrm>
              <a:off x="7558601" y="3690492"/>
              <a:ext cx="1045479" cy="230832"/>
            </a:xfrm>
            <a:prstGeom prst="rect">
              <a:avLst/>
            </a:prstGeom>
            <a:noFill/>
          </p:spPr>
          <p:txBody>
            <a:bodyPr wrap="none" rtlCol="0">
              <a:spAutoFit/>
            </a:bodyPr>
            <a:lstStyle/>
            <a:p>
              <a:r>
                <a:rPr lang="nl-NL" sz="900" b="1" smtClean="0"/>
                <a:t>NS Station ’t Hout</a:t>
              </a:r>
              <a:endParaRPr lang="nl-NL" sz="900" b="1"/>
            </a:p>
          </p:txBody>
        </p:sp>
        <p:sp>
          <p:nvSpPr>
            <p:cNvPr id="7" name="TextBox 6"/>
            <p:cNvSpPr txBox="1"/>
            <p:nvPr/>
          </p:nvSpPr>
          <p:spPr>
            <a:xfrm>
              <a:off x="5698006" y="1672016"/>
              <a:ext cx="1210588" cy="230832"/>
            </a:xfrm>
            <a:prstGeom prst="rect">
              <a:avLst/>
            </a:prstGeom>
            <a:noFill/>
          </p:spPr>
          <p:txBody>
            <a:bodyPr wrap="none" rtlCol="0">
              <a:spAutoFit/>
            </a:bodyPr>
            <a:lstStyle/>
            <a:p>
              <a:r>
                <a:rPr lang="nl-NL" sz="900" b="1" smtClean="0"/>
                <a:t>Automotive Campus</a:t>
              </a:r>
              <a:endParaRPr lang="nl-NL" sz="900" b="1"/>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Helmond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22076" y="841375"/>
            <a:ext cx="5101148" cy="3941134"/>
          </a:xfrm>
        </p:spPr>
        <p:txBody>
          <a:bodyPr>
            <a:noAutofit/>
          </a:bodyPr>
          <a:lstStyle/>
          <a:p>
            <a:pPr marL="269875" indent="-269875">
              <a:buNone/>
            </a:pPr>
            <a:r>
              <a:rPr lang="nl-NL" sz="2000" b="1" smtClean="0"/>
              <a:t>6. Voorrang op rotondes</a:t>
            </a:r>
            <a:endParaRPr lang="nl-NL" sz="2400" smtClean="0"/>
          </a:p>
          <a:p>
            <a:r>
              <a:rPr lang="nl-NL" sz="1400" smtClean="0"/>
              <a:t> In Helmond hebben fietsers op alle rotondes (op 1 rotonde na) </a:t>
            </a:r>
            <a:r>
              <a:rPr lang="nl-NL" sz="1400" b="1" smtClean="0"/>
              <a:t>geen voorrang</a:t>
            </a:r>
            <a:r>
              <a:rPr lang="nl-NL" sz="1400" smtClean="0"/>
              <a:t>. Wij voeren hierover al ruim 20 jaar discussie met de gemeente. </a:t>
            </a:r>
            <a:r>
              <a:rPr lang="nl-NL" sz="1400" b="1" smtClean="0"/>
              <a:t>Vergeefs</a:t>
            </a:r>
            <a:r>
              <a:rPr lang="nl-NL" sz="1400" smtClean="0"/>
              <a:t>. De meningen blijven verdeeld, ook tijdens een aparte workshop hierover. Terwijl het aantal gemeenten met fietsers in de voorrang op rotondes verder toeneemt en de automobilisten steeds vaker </a:t>
            </a:r>
            <a:r>
              <a:rPr lang="nl-NL" sz="1400" b="1" smtClean="0"/>
              <a:t>vrijwillig voorrang geven aan fietsers</a:t>
            </a:r>
            <a:r>
              <a:rPr lang="nl-NL" sz="1400" smtClean="0"/>
              <a:t> omdat ze dat in hun eigen gemeente moeten.</a:t>
            </a:r>
          </a:p>
          <a:p>
            <a:r>
              <a:rPr lang="nl-NL" sz="1400" smtClean="0"/>
              <a:t>Bij een inventarisatie van de verkeerstechnische uitvoering van de bestaande rotondes zijn </a:t>
            </a:r>
            <a:r>
              <a:rPr lang="nl-NL" sz="1400" b="1" smtClean="0"/>
              <a:t>meerdere gebreken </a:t>
            </a:r>
            <a:r>
              <a:rPr lang="nl-NL" sz="1400" smtClean="0"/>
              <a:t>aan het licht gekomen. Het aanpassen van deze rotondes met of zonder voor fietsers in de voorrang gaat </a:t>
            </a:r>
            <a:r>
              <a:rPr lang="nl-NL" sz="1400" b="1" smtClean="0"/>
              <a:t>tonnen</a:t>
            </a:r>
            <a:r>
              <a:rPr lang="nl-NL" sz="1400" smtClean="0"/>
              <a:t> vergen. De kans is groot dat de gemeente dit bedrag liever besteed aan </a:t>
            </a:r>
            <a:r>
              <a:rPr lang="nl-NL" sz="1400" b="1" smtClean="0"/>
              <a:t>andere plannen ter bevordering van de fiets.</a:t>
            </a:r>
            <a:r>
              <a:rPr lang="nl-NL" sz="1400" smtClean="0"/>
              <a:t/>
            </a:r>
            <a:br>
              <a:rPr lang="nl-NL" sz="1400" smtClean="0"/>
            </a:br>
            <a:r>
              <a:rPr lang="nl-NL" sz="1400" smtClean="0"/>
              <a:t/>
            </a:r>
            <a:br>
              <a:rPr lang="nl-NL" sz="1400" smtClean="0"/>
            </a:br>
            <a:endParaRPr lang="nl-NL" sz="1400" smtClean="0"/>
          </a:p>
          <a:p>
            <a:pPr marL="612750" lvl="1" indent="-269875"/>
            <a:endParaRPr lang="nl-NL" sz="1400" smtClean="0"/>
          </a:p>
          <a:p>
            <a:pPr>
              <a:buNone/>
            </a:pPr>
            <a:endParaRPr lang="nl-NL" sz="1400" smtClean="0"/>
          </a:p>
        </p:txBody>
      </p:sp>
      <p:pic>
        <p:nvPicPr>
          <p:cNvPr id="41986" name="Picture 2" descr="Afbeeldingsresultaat voor rotondes Helmond voorrang"/>
          <p:cNvPicPr>
            <a:picLocks noChangeAspect="1" noChangeArrowheads="1"/>
          </p:cNvPicPr>
          <p:nvPr/>
        </p:nvPicPr>
        <p:blipFill>
          <a:blip r:embed="rId2" cstate="print">
            <a:lum bright="17000" contrast="11000"/>
          </a:blip>
          <a:srcRect/>
          <a:stretch>
            <a:fillRect/>
          </a:stretch>
        </p:blipFill>
        <p:spPr bwMode="auto">
          <a:xfrm>
            <a:off x="5730338" y="1401202"/>
            <a:ext cx="3322996" cy="2216927"/>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Helmond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22074" y="841375"/>
            <a:ext cx="8048280" cy="3941134"/>
          </a:xfrm>
        </p:spPr>
        <p:txBody>
          <a:bodyPr>
            <a:noAutofit/>
          </a:bodyPr>
          <a:lstStyle/>
          <a:p>
            <a:pPr marL="269875" indent="-269875">
              <a:buNone/>
            </a:pPr>
            <a:r>
              <a:rPr lang="nl-NL" sz="2000" b="1" smtClean="0"/>
              <a:t>7. Snelle fietsverbinding station NS Helmond-Eindhoven, langs spoorlijn</a:t>
            </a:r>
            <a:endParaRPr lang="nl-NL" sz="2400" smtClean="0"/>
          </a:p>
          <a:p>
            <a:pPr marL="538163" indent="-169863">
              <a:spcBef>
                <a:spcPts val="375"/>
              </a:spcBef>
            </a:pPr>
            <a:r>
              <a:rPr lang="nl-NL" sz="1600" smtClean="0"/>
              <a:t>De snelfietsroute naar Eindhoven is op Helmonds grondgebied (tot </a:t>
            </a:r>
            <a:r>
              <a:rPr lang="nl-NL" sz="1600" b="1" smtClean="0"/>
              <a:t>Vaarleseweg</a:t>
            </a:r>
            <a:r>
              <a:rPr lang="nl-NL" sz="1600" smtClean="0"/>
              <a:t>) gereed. Een klein duur stukje</a:t>
            </a:r>
            <a:r>
              <a:rPr lang="nl-NL" sz="1600" b="1" smtClean="0"/>
              <a:t> </a:t>
            </a:r>
            <a:r>
              <a:rPr lang="nl-NL" sz="1600" smtClean="0"/>
              <a:t>aan het einde bij het centrumstation ontbreekt nog. Er is een budget om bij de Vlisco een </a:t>
            </a:r>
            <a:r>
              <a:rPr lang="nl-NL" sz="1600" b="1" smtClean="0"/>
              <a:t>nieuwe fietsbrug </a:t>
            </a:r>
            <a:r>
              <a:rPr lang="nl-NL" sz="1600" smtClean="0"/>
              <a:t>over het kanaal te bouwen. </a:t>
            </a:r>
            <a:br>
              <a:rPr lang="nl-NL" sz="1600" smtClean="0"/>
            </a:br>
            <a:r>
              <a:rPr lang="nl-NL" sz="1600" smtClean="0"/>
              <a:t>De gemeente Helmond verwacht de oplevering van de hele SFR in 2020, voorlopig met een </a:t>
            </a:r>
            <a:r>
              <a:rPr lang="nl-NL" sz="1600" b="1" smtClean="0"/>
              <a:t>gelijkvloerse kruising met de Collse Hoefdijk</a:t>
            </a:r>
            <a:r>
              <a:rPr lang="nl-NL" sz="1600" smtClean="0"/>
              <a:t>  in Nuenen. </a:t>
            </a:r>
            <a:r>
              <a:rPr lang="nl-NL" smtClean="0"/>
              <a:t/>
            </a:r>
            <a:br>
              <a:rPr lang="nl-NL" smtClean="0"/>
            </a:br>
            <a:r>
              <a:rPr lang="nl-NL" sz="1400" smtClean="0"/>
              <a:t/>
            </a:r>
            <a:br>
              <a:rPr lang="nl-NL" sz="1400" smtClean="0"/>
            </a:br>
            <a:endParaRPr lang="nl-NL" sz="1400" smtClean="0"/>
          </a:p>
          <a:p>
            <a:pPr marL="612750" lvl="1" indent="-269875"/>
            <a:endParaRPr lang="nl-NL" sz="1400" smtClean="0"/>
          </a:p>
          <a:p>
            <a:pPr>
              <a:buNone/>
            </a:pPr>
            <a:endParaRPr lang="nl-NL" sz="1400" smtClean="0"/>
          </a:p>
        </p:txBody>
      </p:sp>
      <p:grpSp>
        <p:nvGrpSpPr>
          <p:cNvPr id="22" name="Group 21"/>
          <p:cNvGrpSpPr/>
          <p:nvPr/>
        </p:nvGrpSpPr>
        <p:grpSpPr>
          <a:xfrm>
            <a:off x="1236754" y="2401122"/>
            <a:ext cx="6856058" cy="2610069"/>
            <a:chOff x="1236754" y="2401122"/>
            <a:chExt cx="6856058" cy="2610069"/>
          </a:xfrm>
        </p:grpSpPr>
        <p:pic>
          <p:nvPicPr>
            <p:cNvPr id="2050" name="Picture 2"/>
            <p:cNvPicPr>
              <a:picLocks noChangeAspect="1" noChangeArrowheads="1"/>
            </p:cNvPicPr>
            <p:nvPr/>
          </p:nvPicPr>
          <p:blipFill>
            <a:blip r:embed="rId2" cstate="print"/>
            <a:srcRect t="13354"/>
            <a:stretch>
              <a:fillRect/>
            </a:stretch>
          </p:blipFill>
          <p:spPr bwMode="auto">
            <a:xfrm>
              <a:off x="1236754" y="2401122"/>
              <a:ext cx="6856058" cy="2610069"/>
            </a:xfrm>
            <a:prstGeom prst="rect">
              <a:avLst/>
            </a:prstGeom>
            <a:noFill/>
            <a:ln w="9525">
              <a:noFill/>
              <a:miter lim="800000"/>
              <a:headEnd/>
              <a:tailEnd/>
            </a:ln>
          </p:spPr>
        </p:pic>
        <p:sp>
          <p:nvSpPr>
            <p:cNvPr id="9" name="TextBox 8"/>
            <p:cNvSpPr txBox="1"/>
            <p:nvPr/>
          </p:nvSpPr>
          <p:spPr>
            <a:xfrm>
              <a:off x="5282469" y="4078616"/>
              <a:ext cx="780983" cy="230832"/>
            </a:xfrm>
            <a:prstGeom prst="rect">
              <a:avLst/>
            </a:prstGeom>
            <a:solidFill>
              <a:schemeClr val="bg1"/>
            </a:solidFill>
          </p:spPr>
          <p:txBody>
            <a:bodyPr wrap="none" rtlCol="0">
              <a:spAutoFit/>
            </a:bodyPr>
            <a:lstStyle/>
            <a:p>
              <a:r>
                <a:rPr lang="nl-NL" sz="900" smtClean="0"/>
                <a:t>Vaarleseweg</a:t>
              </a:r>
              <a:endParaRPr lang="nl-NL" sz="900"/>
            </a:p>
          </p:txBody>
        </p:sp>
        <p:cxnSp>
          <p:nvCxnSpPr>
            <p:cNvPr id="11" name="Straight Arrow Connector 10"/>
            <p:cNvCxnSpPr/>
            <p:nvPr/>
          </p:nvCxnSpPr>
          <p:spPr>
            <a:xfrm flipH="1" flipV="1">
              <a:off x="5394302" y="3854953"/>
              <a:ext cx="177618" cy="26971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5440351" y="2993180"/>
              <a:ext cx="2151143" cy="861773"/>
            </a:xfrm>
            <a:custGeom>
              <a:avLst/>
              <a:gdLst>
                <a:gd name="connsiteX0" fmla="*/ 2151143 w 2151143"/>
                <a:gd name="connsiteY0" fmla="*/ 0 h 861773"/>
                <a:gd name="connsiteX1" fmla="*/ 1519614 w 2151143"/>
                <a:gd name="connsiteY1" fmla="*/ 249980 h 861773"/>
                <a:gd name="connsiteX2" fmla="*/ 993341 w 2151143"/>
                <a:gd name="connsiteY2" fmla="*/ 447332 h 861773"/>
                <a:gd name="connsiteX3" fmla="*/ 0 w 2151143"/>
                <a:gd name="connsiteY3" fmla="*/ 861773 h 861773"/>
              </a:gdLst>
              <a:ahLst/>
              <a:cxnLst>
                <a:cxn ang="0">
                  <a:pos x="connsiteX0" y="connsiteY0"/>
                </a:cxn>
                <a:cxn ang="0">
                  <a:pos x="connsiteX1" y="connsiteY1"/>
                </a:cxn>
                <a:cxn ang="0">
                  <a:pos x="connsiteX2" y="connsiteY2"/>
                </a:cxn>
                <a:cxn ang="0">
                  <a:pos x="connsiteX3" y="connsiteY3"/>
                </a:cxn>
              </a:cxnLst>
              <a:rect l="l" t="t" r="r" b="b"/>
              <a:pathLst>
                <a:path w="2151143" h="861773">
                  <a:moveTo>
                    <a:pt x="2151143" y="0"/>
                  </a:moveTo>
                  <a:lnTo>
                    <a:pt x="1519614" y="249980"/>
                  </a:lnTo>
                  <a:cubicBezTo>
                    <a:pt x="1326647" y="324535"/>
                    <a:pt x="1246610" y="345367"/>
                    <a:pt x="993341" y="447332"/>
                  </a:cubicBezTo>
                  <a:cubicBezTo>
                    <a:pt x="740072" y="549297"/>
                    <a:pt x="186388" y="781736"/>
                    <a:pt x="0" y="861773"/>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3" name="Freeform 12"/>
            <p:cNvSpPr/>
            <p:nvPr/>
          </p:nvSpPr>
          <p:spPr>
            <a:xfrm>
              <a:off x="3230003" y="3887845"/>
              <a:ext cx="2144564" cy="451718"/>
            </a:xfrm>
            <a:custGeom>
              <a:avLst/>
              <a:gdLst>
                <a:gd name="connsiteX0" fmla="*/ 2078780 w 2078780"/>
                <a:gd name="connsiteY0" fmla="*/ 0 h 451718"/>
                <a:gd name="connsiteX1" fmla="*/ 1743280 w 2078780"/>
                <a:gd name="connsiteY1" fmla="*/ 124990 h 451718"/>
                <a:gd name="connsiteX2" fmla="*/ 1407781 w 2078780"/>
                <a:gd name="connsiteY2" fmla="*/ 203931 h 451718"/>
                <a:gd name="connsiteX3" fmla="*/ 993341 w 2078780"/>
                <a:gd name="connsiteY3" fmla="*/ 302608 h 451718"/>
                <a:gd name="connsiteX4" fmla="*/ 421019 w 2078780"/>
                <a:gd name="connsiteY4" fmla="*/ 427598 h 451718"/>
                <a:gd name="connsiteX5" fmla="*/ 315764 w 2078780"/>
                <a:gd name="connsiteY5" fmla="*/ 440754 h 451718"/>
                <a:gd name="connsiteX6" fmla="*/ 223666 w 2078780"/>
                <a:gd name="connsiteY6" fmla="*/ 361813 h 451718"/>
                <a:gd name="connsiteX7" fmla="*/ 98676 w 2078780"/>
                <a:gd name="connsiteY7" fmla="*/ 342078 h 451718"/>
                <a:gd name="connsiteX8" fmla="*/ 0 w 2078780"/>
                <a:gd name="connsiteY8" fmla="*/ 361813 h 45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780" h="451718">
                  <a:moveTo>
                    <a:pt x="2078780" y="0"/>
                  </a:moveTo>
                  <a:cubicBezTo>
                    <a:pt x="1966946" y="45501"/>
                    <a:pt x="1855113" y="91002"/>
                    <a:pt x="1743280" y="124990"/>
                  </a:cubicBezTo>
                  <a:cubicBezTo>
                    <a:pt x="1631447" y="158978"/>
                    <a:pt x="1407781" y="203931"/>
                    <a:pt x="1407781" y="203931"/>
                  </a:cubicBezTo>
                  <a:lnTo>
                    <a:pt x="993341" y="302608"/>
                  </a:lnTo>
                  <a:lnTo>
                    <a:pt x="421019" y="427598"/>
                  </a:lnTo>
                  <a:cubicBezTo>
                    <a:pt x="308090" y="450622"/>
                    <a:pt x="348656" y="451718"/>
                    <a:pt x="315764" y="440754"/>
                  </a:cubicBezTo>
                  <a:cubicBezTo>
                    <a:pt x="282872" y="429790"/>
                    <a:pt x="259847" y="378259"/>
                    <a:pt x="223666" y="361813"/>
                  </a:cubicBezTo>
                  <a:cubicBezTo>
                    <a:pt x="187485" y="345367"/>
                    <a:pt x="135954" y="342078"/>
                    <a:pt x="98676" y="342078"/>
                  </a:cubicBezTo>
                  <a:cubicBezTo>
                    <a:pt x="61398" y="342078"/>
                    <a:pt x="0" y="361813"/>
                    <a:pt x="0" y="361813"/>
                  </a:cubicBezTo>
                </a:path>
              </a:pathLst>
            </a:cu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5" name="TextBox 14"/>
            <p:cNvSpPr txBox="1"/>
            <p:nvPr/>
          </p:nvSpPr>
          <p:spPr>
            <a:xfrm>
              <a:off x="7433611" y="3118170"/>
              <a:ext cx="458780" cy="230832"/>
            </a:xfrm>
            <a:prstGeom prst="rect">
              <a:avLst/>
            </a:prstGeom>
            <a:solidFill>
              <a:schemeClr val="bg1"/>
            </a:solidFill>
          </p:spPr>
          <p:txBody>
            <a:bodyPr wrap="none" rtlCol="0">
              <a:spAutoFit/>
            </a:bodyPr>
            <a:lstStyle/>
            <a:p>
              <a:r>
                <a:rPr lang="nl-NL" sz="900" smtClean="0"/>
                <a:t>Vlisco</a:t>
              </a:r>
              <a:endParaRPr lang="nl-NL" sz="900"/>
            </a:p>
          </p:txBody>
        </p:sp>
        <p:cxnSp>
          <p:nvCxnSpPr>
            <p:cNvPr id="17" name="Straight Arrow Connector 16"/>
            <p:cNvCxnSpPr>
              <a:stCxn id="15" idx="0"/>
            </p:cNvCxnSpPr>
            <p:nvPr/>
          </p:nvCxnSpPr>
          <p:spPr>
            <a:xfrm flipH="1" flipV="1">
              <a:off x="7473082" y="2966866"/>
              <a:ext cx="189919" cy="15130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89168" y="4453589"/>
              <a:ext cx="883575" cy="230832"/>
            </a:xfrm>
            <a:prstGeom prst="rect">
              <a:avLst/>
            </a:prstGeom>
            <a:solidFill>
              <a:schemeClr val="bg1"/>
            </a:solidFill>
          </p:spPr>
          <p:txBody>
            <a:bodyPr wrap="none" rtlCol="0">
              <a:spAutoFit/>
            </a:bodyPr>
            <a:lstStyle/>
            <a:p>
              <a:r>
                <a:rPr lang="nl-NL" sz="900" smtClean="0"/>
                <a:t>Collse Hoefdijk</a:t>
              </a:r>
              <a:endParaRPr lang="nl-NL" sz="900"/>
            </a:p>
          </p:txBody>
        </p:sp>
        <p:cxnSp>
          <p:nvCxnSpPr>
            <p:cNvPr id="20" name="Straight Arrow Connector 19"/>
            <p:cNvCxnSpPr/>
            <p:nvPr/>
          </p:nvCxnSpPr>
          <p:spPr>
            <a:xfrm flipV="1">
              <a:off x="4078619" y="4236501"/>
              <a:ext cx="65784" cy="25655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Helmond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22075" y="841375"/>
            <a:ext cx="5680049" cy="3941134"/>
          </a:xfrm>
        </p:spPr>
        <p:txBody>
          <a:bodyPr>
            <a:noAutofit/>
          </a:bodyPr>
          <a:lstStyle/>
          <a:p>
            <a:pPr marL="269875" indent="-269875">
              <a:buNone/>
            </a:pPr>
            <a:r>
              <a:rPr lang="nl-NL" sz="2000" b="1" smtClean="0"/>
              <a:t>8. Overig</a:t>
            </a:r>
          </a:p>
          <a:p>
            <a:pPr marL="269875" indent="-269875">
              <a:buNone/>
            </a:pPr>
            <a:endParaRPr lang="nl-NL" sz="800" b="1" smtClean="0"/>
          </a:p>
          <a:p>
            <a:pPr marL="612750" lvl="1" indent="-269875"/>
            <a:r>
              <a:rPr lang="nl-NL" sz="1600" b="1" smtClean="0"/>
              <a:t>Platform Verkeersveiligheid Helmond</a:t>
            </a:r>
            <a:r>
              <a:rPr lang="nl-NL" sz="1600" smtClean="0"/>
              <a:t/>
            </a:r>
            <a:br>
              <a:rPr lang="nl-NL" sz="1600" smtClean="0"/>
            </a:br>
            <a:r>
              <a:rPr lang="nl-NL" sz="1600" smtClean="0"/>
              <a:t>Namens de FB participeert Paul Kloet hierin. Maar het lijkt erop dat het platform een </a:t>
            </a:r>
            <a:r>
              <a:rPr lang="nl-NL" sz="1600" b="1" smtClean="0"/>
              <a:t>zachte dood </a:t>
            </a:r>
            <a:r>
              <a:rPr lang="nl-NL" sz="1600" smtClean="0"/>
              <a:t>gaat sterven of al gestorven is. Al langere tijd geen bijeenkomsten meer.</a:t>
            </a:r>
          </a:p>
          <a:p>
            <a:pPr marL="612750" lvl="1" indent="-269875"/>
            <a:endParaRPr lang="nl-NL" sz="1600" smtClean="0"/>
          </a:p>
          <a:p>
            <a:pPr marL="612750" lvl="1" indent="-269875"/>
            <a:r>
              <a:rPr lang="nl-NL" sz="1600" b="1" smtClean="0"/>
              <a:t>Kwestie voorjaars- en zomerkermis</a:t>
            </a:r>
            <a:r>
              <a:rPr lang="nl-NL" sz="1600" smtClean="0"/>
              <a:t/>
            </a:r>
            <a:br>
              <a:rPr lang="nl-NL" sz="1600" smtClean="0"/>
            </a:br>
            <a:r>
              <a:rPr lang="nl-NL" sz="1600" smtClean="0"/>
              <a:t>De kermisattracties worden de laatste jaren op doorgaande fietspaden in het Centrum gezet zodat fietsers ernstig belemmerd worden. In 2017 hierover boze brief aan College geschreven, in 2018 opnieuw toen bleek dat bij de voorjaarskermis er geen rekening was gehouden met de afspraken die we ambtelijk hierover hadden gemaakt. </a:t>
            </a:r>
          </a:p>
          <a:p>
            <a:pPr marL="612750" lvl="1" indent="-269875">
              <a:buNone/>
            </a:pPr>
            <a:r>
              <a:rPr lang="nl-NL" sz="1600" smtClean="0"/>
              <a:t>	En nu, bij de voorjaarskermis 2019, is het opnieuw mis?</a:t>
            </a:r>
            <a:r>
              <a:rPr lang="nl-NL" sz="1000" smtClean="0"/>
              <a:t/>
            </a:r>
            <a:br>
              <a:rPr lang="nl-NL" sz="1000" smtClean="0"/>
            </a:br>
            <a:r>
              <a:rPr lang="nl-NL" sz="1000" smtClean="0"/>
              <a:t> </a:t>
            </a:r>
            <a:br>
              <a:rPr lang="nl-NL" sz="1000" smtClean="0"/>
            </a:br>
            <a:r>
              <a:rPr lang="nl-NL" sz="1000" smtClean="0"/>
              <a:t/>
            </a:r>
            <a:br>
              <a:rPr lang="nl-NL" sz="1000" smtClean="0"/>
            </a:br>
            <a:endParaRPr lang="nl-NL" sz="1000" smtClean="0"/>
          </a:p>
          <a:p>
            <a:pPr marL="612750" lvl="1" indent="-269875"/>
            <a:endParaRPr lang="nl-NL" sz="1600" smtClean="0"/>
          </a:p>
          <a:p>
            <a:pPr>
              <a:buNone/>
            </a:pPr>
            <a:endParaRPr lang="nl-NL" sz="1600" smtClean="0"/>
          </a:p>
        </p:txBody>
      </p:sp>
      <p:pic>
        <p:nvPicPr>
          <p:cNvPr id="39938" name="Picture 2" descr="Afbeeldingsresultaat voor Kermis Helmond"/>
          <p:cNvPicPr>
            <a:picLocks noChangeAspect="1" noChangeArrowheads="1"/>
          </p:cNvPicPr>
          <p:nvPr/>
        </p:nvPicPr>
        <p:blipFill>
          <a:blip r:embed="rId2" cstate="print"/>
          <a:srcRect/>
          <a:stretch>
            <a:fillRect/>
          </a:stretch>
        </p:blipFill>
        <p:spPr bwMode="auto">
          <a:xfrm>
            <a:off x="6284724" y="2565154"/>
            <a:ext cx="2779507" cy="1852757"/>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ed.nl/polopoly_fs/1.1612963.1349964163!image/image-1612963.jpg">
            <a:hlinkClick r:id="rId2"/>
          </p:cNvPr>
          <p:cNvPicPr>
            <a:picLocks noChangeAspect="1" noChangeArrowheads="1"/>
          </p:cNvPicPr>
          <p:nvPr/>
        </p:nvPicPr>
        <p:blipFill>
          <a:blip r:embed="rId3" cstate="print"/>
          <a:srcRect/>
          <a:stretch>
            <a:fillRect/>
          </a:stretch>
        </p:blipFill>
        <p:spPr bwMode="auto">
          <a:xfrm>
            <a:off x="2532690" y="1583797"/>
            <a:ext cx="4314084" cy="172164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Geldrop-Mierlo</a:t>
            </a:r>
          </a:p>
        </p:txBody>
      </p:sp>
      <p:sp>
        <p:nvSpPr>
          <p:cNvPr id="3" name="Content Placeholder 2"/>
          <p:cNvSpPr>
            <a:spLocks noGrp="1"/>
          </p:cNvSpPr>
          <p:nvPr>
            <p:ph idx="1"/>
          </p:nvPr>
        </p:nvSpPr>
        <p:spPr>
          <a:xfrm>
            <a:off x="622075" y="841375"/>
            <a:ext cx="6673389" cy="3941134"/>
          </a:xfrm>
        </p:spPr>
        <p:txBody>
          <a:bodyPr>
            <a:noAutofit/>
          </a:bodyPr>
          <a:lstStyle/>
          <a:p>
            <a:pPr>
              <a:buNone/>
            </a:pPr>
            <a:r>
              <a:rPr lang="nl-NL" sz="2000" b="1" smtClean="0"/>
              <a:t>Wat hebben we in 2018 bereikt en gedaan?</a:t>
            </a:r>
          </a:p>
          <a:p>
            <a:pPr marL="269875" indent="-269875">
              <a:buFont typeface="+mj-lt"/>
              <a:buAutoNum type="arabicPeriod"/>
            </a:pPr>
            <a:endParaRPr lang="nl-NL" smtClean="0"/>
          </a:p>
          <a:p>
            <a:pPr marL="269875" indent="-269875">
              <a:buFont typeface="+mj-lt"/>
              <a:buAutoNum type="arabicPeriod"/>
            </a:pPr>
            <a:r>
              <a:rPr lang="nl-NL" sz="2000" smtClean="0"/>
              <a:t>Verbetering fietspad Dijkstraat tussen Asten en Lierop</a:t>
            </a:r>
          </a:p>
          <a:p>
            <a:pPr marL="612750" lvl="1" indent="-269875"/>
            <a:endParaRPr lang="nl-NL" sz="1600" smtClean="0"/>
          </a:p>
          <a:p>
            <a:pPr>
              <a:buNone/>
            </a:pPr>
            <a:endParaRPr lang="nl-NL" sz="1600" smtClean="0"/>
          </a:p>
        </p:txBody>
      </p:sp>
      <p:grpSp>
        <p:nvGrpSpPr>
          <p:cNvPr id="5" name="Group 9"/>
          <p:cNvGrpSpPr/>
          <p:nvPr/>
        </p:nvGrpSpPr>
        <p:grpSpPr>
          <a:xfrm>
            <a:off x="1658732" y="2133439"/>
            <a:ext cx="4590764" cy="2592288"/>
            <a:chOff x="1403648" y="3501008"/>
            <a:chExt cx="5235646" cy="3168352"/>
          </a:xfrm>
        </p:grpSpPr>
        <p:grpSp>
          <p:nvGrpSpPr>
            <p:cNvPr id="6" name="Group 6"/>
            <p:cNvGrpSpPr/>
            <p:nvPr/>
          </p:nvGrpSpPr>
          <p:grpSpPr>
            <a:xfrm>
              <a:off x="1403648" y="3501008"/>
              <a:ext cx="5235646" cy="3168352"/>
              <a:chOff x="1403648" y="3501008"/>
              <a:chExt cx="5235646" cy="3168352"/>
            </a:xfrm>
          </p:grpSpPr>
          <p:pic>
            <p:nvPicPr>
              <p:cNvPr id="9" name="Picture 2"/>
              <p:cNvPicPr>
                <a:picLocks noChangeAspect="1" noChangeArrowheads="1"/>
              </p:cNvPicPr>
              <p:nvPr/>
            </p:nvPicPr>
            <p:blipFill>
              <a:blip r:embed="rId2" cstate="print"/>
              <a:srcRect/>
              <a:stretch>
                <a:fillRect/>
              </a:stretch>
            </p:blipFill>
            <p:spPr bwMode="auto">
              <a:xfrm>
                <a:off x="1403648" y="3501008"/>
                <a:ext cx="5235646" cy="3168352"/>
              </a:xfrm>
              <a:prstGeom prst="rect">
                <a:avLst/>
              </a:prstGeom>
              <a:noFill/>
              <a:ln w="9525">
                <a:noFill/>
                <a:miter lim="800000"/>
                <a:headEnd/>
                <a:tailEnd/>
              </a:ln>
            </p:spPr>
          </p:pic>
          <p:sp>
            <p:nvSpPr>
              <p:cNvPr id="10" name="Freeform 9"/>
              <p:cNvSpPr/>
              <p:nvPr/>
            </p:nvSpPr>
            <p:spPr>
              <a:xfrm>
                <a:off x="3398293" y="4824484"/>
                <a:ext cx="1726441" cy="436728"/>
              </a:xfrm>
              <a:custGeom>
                <a:avLst/>
                <a:gdLst>
                  <a:gd name="connsiteX0" fmla="*/ 0 w 1726441"/>
                  <a:gd name="connsiteY0" fmla="*/ 0 h 436728"/>
                  <a:gd name="connsiteX1" fmla="*/ 122829 w 1726441"/>
                  <a:gd name="connsiteY1" fmla="*/ 95534 h 436728"/>
                  <a:gd name="connsiteX2" fmla="*/ 238835 w 1726441"/>
                  <a:gd name="connsiteY2" fmla="*/ 170597 h 436728"/>
                  <a:gd name="connsiteX3" fmla="*/ 450376 w 1726441"/>
                  <a:gd name="connsiteY3" fmla="*/ 238835 h 436728"/>
                  <a:gd name="connsiteX4" fmla="*/ 600501 w 1726441"/>
                  <a:gd name="connsiteY4" fmla="*/ 293426 h 436728"/>
                  <a:gd name="connsiteX5" fmla="*/ 777922 w 1726441"/>
                  <a:gd name="connsiteY5" fmla="*/ 238835 h 436728"/>
                  <a:gd name="connsiteX6" fmla="*/ 1037229 w 1726441"/>
                  <a:gd name="connsiteY6" fmla="*/ 232012 h 436728"/>
                  <a:gd name="connsiteX7" fmla="*/ 1392071 w 1726441"/>
                  <a:gd name="connsiteY7" fmla="*/ 238835 h 436728"/>
                  <a:gd name="connsiteX8" fmla="*/ 1494429 w 1726441"/>
                  <a:gd name="connsiteY8" fmla="*/ 272955 h 436728"/>
                  <a:gd name="connsiteX9" fmla="*/ 1726441 w 1726441"/>
                  <a:gd name="connsiteY9" fmla="*/ 436728 h 43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26441" h="436728">
                    <a:moveTo>
                      <a:pt x="0" y="0"/>
                    </a:moveTo>
                    <a:cubicBezTo>
                      <a:pt x="41511" y="33550"/>
                      <a:pt x="83023" y="67101"/>
                      <a:pt x="122829" y="95534"/>
                    </a:cubicBezTo>
                    <a:cubicBezTo>
                      <a:pt x="162635" y="123967"/>
                      <a:pt x="184244" y="146714"/>
                      <a:pt x="238835" y="170597"/>
                    </a:cubicBezTo>
                    <a:cubicBezTo>
                      <a:pt x="293426" y="194480"/>
                      <a:pt x="390098" y="218364"/>
                      <a:pt x="450376" y="238835"/>
                    </a:cubicBezTo>
                    <a:cubicBezTo>
                      <a:pt x="510654" y="259306"/>
                      <a:pt x="545910" y="293426"/>
                      <a:pt x="600501" y="293426"/>
                    </a:cubicBezTo>
                    <a:cubicBezTo>
                      <a:pt x="655092" y="293426"/>
                      <a:pt x="705134" y="249071"/>
                      <a:pt x="777922" y="238835"/>
                    </a:cubicBezTo>
                    <a:cubicBezTo>
                      <a:pt x="850710" y="228599"/>
                      <a:pt x="934871" y="232012"/>
                      <a:pt x="1037229" y="232012"/>
                    </a:cubicBezTo>
                    <a:cubicBezTo>
                      <a:pt x="1139587" y="232012"/>
                      <a:pt x="1315871" y="232011"/>
                      <a:pt x="1392071" y="238835"/>
                    </a:cubicBezTo>
                    <a:cubicBezTo>
                      <a:pt x="1468271" y="245659"/>
                      <a:pt x="1438701" y="239973"/>
                      <a:pt x="1494429" y="272955"/>
                    </a:cubicBezTo>
                    <a:cubicBezTo>
                      <a:pt x="1550157" y="305937"/>
                      <a:pt x="1668438" y="391236"/>
                      <a:pt x="1726441" y="436728"/>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7" name="TextBox 6"/>
            <p:cNvSpPr txBox="1"/>
            <p:nvPr/>
          </p:nvSpPr>
          <p:spPr>
            <a:xfrm>
              <a:off x="1907704" y="4653136"/>
              <a:ext cx="586887" cy="376172"/>
            </a:xfrm>
            <a:prstGeom prst="rect">
              <a:avLst/>
            </a:prstGeom>
            <a:solidFill>
              <a:srgbClr val="FFFFFF">
                <a:alpha val="45882"/>
              </a:srgbClr>
            </a:solidFill>
          </p:spPr>
          <p:txBody>
            <a:bodyPr wrap="none" rtlCol="0">
              <a:spAutoFit/>
            </a:bodyPr>
            <a:lstStyle/>
            <a:p>
              <a:r>
                <a:rPr lang="nl-NL" sz="1400" smtClean="0"/>
                <a:t>Lierop</a:t>
              </a:r>
              <a:endParaRPr lang="nl-NL" sz="1400"/>
            </a:p>
          </p:txBody>
        </p:sp>
        <p:sp>
          <p:nvSpPr>
            <p:cNvPr id="8" name="TextBox 7"/>
            <p:cNvSpPr txBox="1"/>
            <p:nvPr/>
          </p:nvSpPr>
          <p:spPr>
            <a:xfrm>
              <a:off x="5508104" y="5661248"/>
              <a:ext cx="550680" cy="376172"/>
            </a:xfrm>
            <a:prstGeom prst="rect">
              <a:avLst/>
            </a:prstGeom>
            <a:solidFill>
              <a:srgbClr val="FFFFFF">
                <a:alpha val="45882"/>
              </a:srgbClr>
            </a:solidFill>
          </p:spPr>
          <p:txBody>
            <a:bodyPr wrap="none" rtlCol="0">
              <a:spAutoFit/>
            </a:bodyPr>
            <a:lstStyle/>
            <a:p>
              <a:r>
                <a:rPr lang="nl-NL" sz="1400" smtClean="0"/>
                <a:t>Asten</a:t>
              </a:r>
              <a:endParaRPr lang="nl-NL" sz="1400"/>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Geldrop-Mierlo </a:t>
            </a:r>
            <a:r>
              <a:rPr lang="nl-NL" sz="2000" smtClean="0">
                <a:solidFill>
                  <a:srgbClr val="3333FF"/>
                </a:solidFill>
                <a:latin typeface="Arial" pitchFamily="34" charset="0"/>
                <a:cs typeface="Arial" pitchFamily="34" charset="0"/>
              </a:rPr>
              <a:t>(vervolg)</a:t>
            </a:r>
          </a:p>
        </p:txBody>
      </p:sp>
      <p:sp>
        <p:nvSpPr>
          <p:cNvPr id="3" name="Content Placeholder 2"/>
          <p:cNvSpPr>
            <a:spLocks noGrp="1"/>
          </p:cNvSpPr>
          <p:nvPr>
            <p:ph idx="1"/>
          </p:nvPr>
        </p:nvSpPr>
        <p:spPr>
          <a:xfrm>
            <a:off x="622075" y="841375"/>
            <a:ext cx="6673389" cy="3941134"/>
          </a:xfrm>
        </p:spPr>
        <p:txBody>
          <a:bodyPr>
            <a:noAutofit/>
          </a:bodyPr>
          <a:lstStyle/>
          <a:p>
            <a:pPr>
              <a:buNone/>
            </a:pPr>
            <a:r>
              <a:rPr lang="nl-NL" sz="2000" b="1" smtClean="0"/>
              <a:t>Wat hebben we in 2018 bereikt en gedaan?</a:t>
            </a:r>
          </a:p>
          <a:p>
            <a:pPr marL="269875" indent="-269875">
              <a:buFont typeface="+mj-lt"/>
              <a:buAutoNum type="arabicPeriod"/>
            </a:pPr>
            <a:endParaRPr lang="nl-NL" smtClean="0"/>
          </a:p>
          <a:p>
            <a:pPr marL="269875" indent="-269875">
              <a:buNone/>
            </a:pPr>
            <a:r>
              <a:rPr lang="nl-NL" sz="2000" smtClean="0"/>
              <a:t>2. Eindelijk nieuwe fietspaden langs Santheuvel</a:t>
            </a:r>
          </a:p>
          <a:p>
            <a:pPr marL="612750" lvl="1" indent="-269875"/>
            <a:endParaRPr lang="nl-NL" sz="1600" smtClean="0"/>
          </a:p>
          <a:p>
            <a:pPr>
              <a:buNone/>
            </a:pPr>
            <a:endParaRPr lang="nl-NL" sz="1600" smtClean="0"/>
          </a:p>
        </p:txBody>
      </p:sp>
      <p:grpSp>
        <p:nvGrpSpPr>
          <p:cNvPr id="4" name="Group 7"/>
          <p:cNvGrpSpPr/>
          <p:nvPr/>
        </p:nvGrpSpPr>
        <p:grpSpPr>
          <a:xfrm>
            <a:off x="1969075" y="2146400"/>
            <a:ext cx="4372520" cy="2695706"/>
            <a:chOff x="1214414" y="1214422"/>
            <a:chExt cx="7316886" cy="5376804"/>
          </a:xfrm>
        </p:grpSpPr>
        <p:pic>
          <p:nvPicPr>
            <p:cNvPr id="5" name="Picture 2"/>
            <p:cNvPicPr>
              <a:picLocks noChangeAspect="1" noChangeArrowheads="1"/>
            </p:cNvPicPr>
            <p:nvPr/>
          </p:nvPicPr>
          <p:blipFill>
            <a:blip r:embed="rId2" cstate="print">
              <a:lum bright="-10000" contrast="15000"/>
            </a:blip>
            <a:srcRect l="24521" t="18446" r="16079" b="11715"/>
            <a:stretch>
              <a:fillRect/>
            </a:stretch>
          </p:blipFill>
          <p:spPr bwMode="auto">
            <a:xfrm>
              <a:off x="1214414" y="1214422"/>
              <a:ext cx="7316886" cy="5376804"/>
            </a:xfrm>
            <a:prstGeom prst="rect">
              <a:avLst/>
            </a:prstGeom>
            <a:noFill/>
            <a:ln w="9525">
              <a:noFill/>
              <a:miter lim="800000"/>
              <a:headEnd/>
              <a:tailEnd/>
            </a:ln>
          </p:spPr>
        </p:pic>
        <p:sp>
          <p:nvSpPr>
            <p:cNvPr id="6" name="TextBox 5"/>
            <p:cNvSpPr txBox="1"/>
            <p:nvPr/>
          </p:nvSpPr>
          <p:spPr>
            <a:xfrm>
              <a:off x="4000496" y="3857629"/>
              <a:ext cx="1547182" cy="920828"/>
            </a:xfrm>
            <a:prstGeom prst="rect">
              <a:avLst/>
            </a:prstGeom>
            <a:noFill/>
          </p:spPr>
          <p:txBody>
            <a:bodyPr wrap="none" rtlCol="0">
              <a:spAutoFit/>
            </a:bodyPr>
            <a:lstStyle/>
            <a:p>
              <a:r>
                <a:rPr lang="nl-NL" sz="2400" b="1" dirty="0" smtClean="0"/>
                <a:t>Mierlo</a:t>
              </a:r>
              <a:endParaRPr lang="nl-NL" sz="2400" b="1" dirty="0"/>
            </a:p>
          </p:txBody>
        </p:sp>
        <p:sp>
          <p:nvSpPr>
            <p:cNvPr id="7" name="Freeform 6"/>
            <p:cNvSpPr/>
            <p:nvPr/>
          </p:nvSpPr>
          <p:spPr>
            <a:xfrm>
              <a:off x="2505808" y="2567354"/>
              <a:ext cx="3771900" cy="3279531"/>
            </a:xfrm>
            <a:custGeom>
              <a:avLst/>
              <a:gdLst>
                <a:gd name="connsiteX0" fmla="*/ 3499338 w 3771900"/>
                <a:gd name="connsiteY0" fmla="*/ 0 h 3279531"/>
                <a:gd name="connsiteX1" fmla="*/ 3631223 w 3771900"/>
                <a:gd name="connsiteY1" fmla="*/ 211015 h 3279531"/>
                <a:gd name="connsiteX2" fmla="*/ 3745523 w 3771900"/>
                <a:gd name="connsiteY2" fmla="*/ 325315 h 3279531"/>
                <a:gd name="connsiteX3" fmla="*/ 3771900 w 3771900"/>
                <a:gd name="connsiteY3" fmla="*/ 527538 h 3279531"/>
                <a:gd name="connsiteX4" fmla="*/ 3569677 w 3771900"/>
                <a:gd name="connsiteY4" fmla="*/ 1230923 h 3279531"/>
                <a:gd name="connsiteX5" fmla="*/ 3349869 w 3771900"/>
                <a:gd name="connsiteY5" fmla="*/ 1881554 h 3279531"/>
                <a:gd name="connsiteX6" fmla="*/ 3279530 w 3771900"/>
                <a:gd name="connsiteY6" fmla="*/ 2259623 h 3279531"/>
                <a:gd name="connsiteX7" fmla="*/ 3217984 w 3771900"/>
                <a:gd name="connsiteY7" fmla="*/ 2690446 h 3279531"/>
                <a:gd name="connsiteX8" fmla="*/ 3112477 w 3771900"/>
                <a:gd name="connsiteY8" fmla="*/ 2795954 h 3279531"/>
                <a:gd name="connsiteX9" fmla="*/ 2927838 w 3771900"/>
                <a:gd name="connsiteY9" fmla="*/ 2839915 h 3279531"/>
                <a:gd name="connsiteX10" fmla="*/ 2206869 w 3771900"/>
                <a:gd name="connsiteY10" fmla="*/ 2875084 h 3279531"/>
                <a:gd name="connsiteX11" fmla="*/ 1978269 w 3771900"/>
                <a:gd name="connsiteY11" fmla="*/ 2945423 h 3279531"/>
                <a:gd name="connsiteX12" fmla="*/ 1820007 w 3771900"/>
                <a:gd name="connsiteY12" fmla="*/ 3121269 h 3279531"/>
                <a:gd name="connsiteX13" fmla="*/ 1652954 w 3771900"/>
                <a:gd name="connsiteY13" fmla="*/ 3261946 h 3279531"/>
                <a:gd name="connsiteX14" fmla="*/ 1512277 w 3771900"/>
                <a:gd name="connsiteY14" fmla="*/ 3279531 h 3279531"/>
                <a:gd name="connsiteX15" fmla="*/ 1389184 w 3771900"/>
                <a:gd name="connsiteY15" fmla="*/ 3217984 h 3279531"/>
                <a:gd name="connsiteX16" fmla="*/ 1178169 w 3771900"/>
                <a:gd name="connsiteY16" fmla="*/ 2919046 h 3279531"/>
                <a:gd name="connsiteX17" fmla="*/ 1072661 w 3771900"/>
                <a:gd name="connsiteY17" fmla="*/ 2857500 h 3279531"/>
                <a:gd name="connsiteX18" fmla="*/ 553915 w 3771900"/>
                <a:gd name="connsiteY18" fmla="*/ 2611315 h 3279531"/>
                <a:gd name="connsiteX19" fmla="*/ 492369 w 3771900"/>
                <a:gd name="connsiteY19" fmla="*/ 2514600 h 3279531"/>
                <a:gd name="connsiteX20" fmla="*/ 246184 w 3771900"/>
                <a:gd name="connsiteY20" fmla="*/ 1916723 h 3279531"/>
                <a:gd name="connsiteX21" fmla="*/ 131884 w 3771900"/>
                <a:gd name="connsiteY21" fmla="*/ 1670538 h 3279531"/>
                <a:gd name="connsiteX22" fmla="*/ 0 w 3771900"/>
                <a:gd name="connsiteY22" fmla="*/ 1556238 h 327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71900" h="3279531">
                  <a:moveTo>
                    <a:pt x="3499338" y="0"/>
                  </a:moveTo>
                  <a:lnTo>
                    <a:pt x="3631223" y="211015"/>
                  </a:lnTo>
                  <a:lnTo>
                    <a:pt x="3745523" y="325315"/>
                  </a:lnTo>
                  <a:lnTo>
                    <a:pt x="3771900" y="527538"/>
                  </a:lnTo>
                  <a:lnTo>
                    <a:pt x="3569677" y="1230923"/>
                  </a:lnTo>
                  <a:lnTo>
                    <a:pt x="3349869" y="1881554"/>
                  </a:lnTo>
                  <a:lnTo>
                    <a:pt x="3279530" y="2259623"/>
                  </a:lnTo>
                  <a:lnTo>
                    <a:pt x="3217984" y="2690446"/>
                  </a:lnTo>
                  <a:lnTo>
                    <a:pt x="3112477" y="2795954"/>
                  </a:lnTo>
                  <a:lnTo>
                    <a:pt x="2927838" y="2839915"/>
                  </a:lnTo>
                  <a:lnTo>
                    <a:pt x="2206869" y="2875084"/>
                  </a:lnTo>
                  <a:cubicBezTo>
                    <a:pt x="1975439" y="2937393"/>
                    <a:pt x="1978269" y="2857718"/>
                    <a:pt x="1978269" y="2945423"/>
                  </a:cubicBezTo>
                  <a:lnTo>
                    <a:pt x="1820007" y="3121269"/>
                  </a:lnTo>
                  <a:lnTo>
                    <a:pt x="1652954" y="3261946"/>
                  </a:lnTo>
                  <a:lnTo>
                    <a:pt x="1512277" y="3279531"/>
                  </a:lnTo>
                  <a:lnTo>
                    <a:pt x="1389184" y="3217984"/>
                  </a:lnTo>
                  <a:lnTo>
                    <a:pt x="1178169" y="2919046"/>
                  </a:lnTo>
                  <a:lnTo>
                    <a:pt x="1072661" y="2857500"/>
                  </a:lnTo>
                  <a:lnTo>
                    <a:pt x="553915" y="2611315"/>
                  </a:lnTo>
                  <a:lnTo>
                    <a:pt x="492369" y="2514600"/>
                  </a:lnTo>
                  <a:lnTo>
                    <a:pt x="246184" y="1916723"/>
                  </a:lnTo>
                  <a:lnTo>
                    <a:pt x="131884" y="1670538"/>
                  </a:lnTo>
                  <a:lnTo>
                    <a:pt x="0" y="1556238"/>
                  </a:lnTo>
                </a:path>
              </a:pathLst>
            </a:custGeom>
            <a:ln w="57150">
              <a:solidFill>
                <a:srgbClr val="FF0000">
                  <a:alpha val="5882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 xmlns:a16="http://schemas.microsoft.com/office/drawing/2014/main" id="{8801689C-D394-4280-80ED-FE108BB822F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93775" y="0"/>
            <a:ext cx="7164498" cy="5143500"/>
          </a:xfrm>
          <a:prstGeom prst="rect">
            <a:avLst/>
          </a:prstGeom>
        </p:spPr>
      </p:pic>
      <p:sp>
        <p:nvSpPr>
          <p:cNvPr id="2" name="Tekstvak 1">
            <a:extLst>
              <a:ext uri="{FF2B5EF4-FFF2-40B4-BE49-F238E27FC236}">
                <a16:creationId xmlns="" xmlns:a16="http://schemas.microsoft.com/office/drawing/2014/main" id="{9FC6FC55-C62E-4DA8-AE83-256F02856C59}"/>
              </a:ext>
            </a:extLst>
          </p:cNvPr>
          <p:cNvSpPr txBox="1"/>
          <p:nvPr/>
        </p:nvSpPr>
        <p:spPr>
          <a:xfrm>
            <a:off x="5762922" y="4090014"/>
            <a:ext cx="2687116" cy="623246"/>
          </a:xfrm>
          <a:prstGeom prst="rect">
            <a:avLst/>
          </a:prstGeom>
          <a:noFill/>
        </p:spPr>
        <p:txBody>
          <a:bodyPr wrap="square" lIns="68576" tIns="34289" rIns="68576" bIns="34289" rtlCol="0">
            <a:spAutoFit/>
          </a:bodyPr>
          <a:lstStyle/>
          <a:p>
            <a:r>
              <a:rPr lang="nl-NL" sz="3600" b="1" dirty="0"/>
              <a:t>werkgebied</a:t>
            </a:r>
          </a:p>
        </p:txBody>
      </p:sp>
      <p:pic>
        <p:nvPicPr>
          <p:cNvPr id="5" name="Picture 4" descr="FBlogo_ZO-Brabant.gif"/>
          <p:cNvPicPr>
            <a:picLocks noChangeAspect="1"/>
          </p:cNvPicPr>
          <p:nvPr/>
        </p:nvPicPr>
        <p:blipFill>
          <a:blip r:embed="rId4" cstate="print"/>
          <a:stretch>
            <a:fillRect/>
          </a:stretch>
        </p:blipFill>
        <p:spPr>
          <a:xfrm>
            <a:off x="7966463" y="144454"/>
            <a:ext cx="1065704" cy="491906"/>
          </a:xfrm>
          <a:prstGeom prst="rect">
            <a:avLst/>
          </a:prstGeom>
        </p:spPr>
      </p:pic>
    </p:spTree>
    <p:extLst>
      <p:ext uri="{BB962C8B-B14F-4D97-AF65-F5344CB8AC3E}">
        <p14:creationId xmlns="" xmlns:p14="http://schemas.microsoft.com/office/powerpoint/2010/main" val="3942529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Geldrop-Mierlo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22075" y="841375"/>
            <a:ext cx="6673389" cy="3941134"/>
          </a:xfrm>
        </p:spPr>
        <p:txBody>
          <a:bodyPr>
            <a:noAutofit/>
          </a:bodyPr>
          <a:lstStyle/>
          <a:p>
            <a:pPr>
              <a:buNone/>
            </a:pPr>
            <a:r>
              <a:rPr lang="nl-NL" sz="2000" b="1" smtClean="0"/>
              <a:t>Wat hebben we in 2018 bereikt en gedaan?</a:t>
            </a:r>
          </a:p>
          <a:p>
            <a:pPr marL="269875" indent="-269875">
              <a:buFont typeface="+mj-lt"/>
              <a:buAutoNum type="arabicPeriod"/>
            </a:pPr>
            <a:endParaRPr lang="nl-NL" smtClean="0"/>
          </a:p>
          <a:p>
            <a:pPr marL="269875" indent="-269875">
              <a:buNone/>
            </a:pPr>
            <a:r>
              <a:rPr lang="nl-NL" sz="2000" smtClean="0"/>
              <a:t>3. Meegedacht over herinrichting stationsplein Geldrop</a:t>
            </a:r>
          </a:p>
          <a:p>
            <a:pPr marL="612750" lvl="1" indent="-269875">
              <a:buNone/>
            </a:pPr>
            <a:endParaRPr lang="nl-NL" sz="1600" smtClean="0"/>
          </a:p>
          <a:p>
            <a:pPr>
              <a:buNone/>
            </a:pPr>
            <a:endParaRPr lang="nl-NL" sz="1600" smtClean="0"/>
          </a:p>
        </p:txBody>
      </p:sp>
      <p:pic>
        <p:nvPicPr>
          <p:cNvPr id="5122" name="Picture 2" descr="Sfeerbeeld nieuwe stationsomgeving Geldrop"/>
          <p:cNvPicPr>
            <a:picLocks noChangeAspect="1" noChangeArrowheads="1"/>
          </p:cNvPicPr>
          <p:nvPr/>
        </p:nvPicPr>
        <p:blipFill>
          <a:blip r:embed="rId2" cstate="print"/>
          <a:srcRect/>
          <a:stretch>
            <a:fillRect/>
          </a:stretch>
        </p:blipFill>
        <p:spPr bwMode="auto">
          <a:xfrm>
            <a:off x="465344" y="2262976"/>
            <a:ext cx="4140016" cy="2328759"/>
          </a:xfrm>
          <a:prstGeom prst="rect">
            <a:avLst/>
          </a:prstGeom>
          <a:noFill/>
        </p:spPr>
      </p:pic>
      <p:pic>
        <p:nvPicPr>
          <p:cNvPr id="5124" name="Picture 4" descr="Sfeerbeeld nieuwe stationsomgeving Geldrop"/>
          <p:cNvPicPr>
            <a:picLocks noChangeAspect="1" noChangeArrowheads="1"/>
          </p:cNvPicPr>
          <p:nvPr/>
        </p:nvPicPr>
        <p:blipFill>
          <a:blip r:embed="rId3" cstate="print">
            <a:lum bright="12000" contrast="4000"/>
          </a:blip>
          <a:srcRect/>
          <a:stretch>
            <a:fillRect/>
          </a:stretch>
        </p:blipFill>
        <p:spPr bwMode="auto">
          <a:xfrm>
            <a:off x="4828558" y="2271091"/>
            <a:ext cx="4148980" cy="233380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Geldrop-Mierlo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22075" y="841375"/>
            <a:ext cx="8094328" cy="3941134"/>
          </a:xfrm>
        </p:spPr>
        <p:txBody>
          <a:bodyPr>
            <a:noAutofit/>
          </a:bodyPr>
          <a:lstStyle/>
          <a:p>
            <a:pPr>
              <a:buNone/>
            </a:pPr>
            <a:r>
              <a:rPr lang="nl-NL" sz="2000" b="1" smtClean="0"/>
              <a:t>Wat hebben we in 2018 bereikt en gedaan?</a:t>
            </a:r>
          </a:p>
          <a:p>
            <a:pPr marL="269875" indent="-269875">
              <a:buFont typeface="+mj-lt"/>
              <a:buAutoNum type="arabicPeriod"/>
            </a:pPr>
            <a:endParaRPr lang="nl-NL" smtClean="0"/>
          </a:p>
          <a:p>
            <a:pPr marL="269875" indent="-269875">
              <a:buNone/>
            </a:pPr>
            <a:r>
              <a:rPr lang="nl-NL" sz="2000" smtClean="0"/>
              <a:t>4. Ook meegedacht over herinrichting Heuvel en horecaplein Geldrop</a:t>
            </a:r>
          </a:p>
          <a:p>
            <a:pPr marL="612750" lvl="1" indent="-269875">
              <a:buNone/>
            </a:pPr>
            <a:endParaRPr lang="nl-NL" sz="1600" smtClean="0"/>
          </a:p>
          <a:p>
            <a:pPr>
              <a:buNone/>
            </a:pPr>
            <a:endParaRPr lang="nl-NL" sz="1600" smtClean="0"/>
          </a:p>
        </p:txBody>
      </p:sp>
      <p:pic>
        <p:nvPicPr>
          <p:cNvPr id="4" name="Picture 2"/>
          <p:cNvPicPr>
            <a:picLocks noChangeAspect="1" noChangeArrowheads="1"/>
          </p:cNvPicPr>
          <p:nvPr/>
        </p:nvPicPr>
        <p:blipFill>
          <a:blip r:embed="rId2" cstate="print"/>
          <a:srcRect/>
          <a:stretch>
            <a:fillRect/>
          </a:stretch>
        </p:blipFill>
        <p:spPr bwMode="auto">
          <a:xfrm>
            <a:off x="1619672" y="2301849"/>
            <a:ext cx="4873226" cy="25410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Geldrop-Mierlo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22075" y="841375"/>
            <a:ext cx="4732757" cy="3941134"/>
          </a:xfrm>
        </p:spPr>
        <p:txBody>
          <a:bodyPr>
            <a:noAutofit/>
          </a:bodyPr>
          <a:lstStyle/>
          <a:p>
            <a:pPr>
              <a:buNone/>
            </a:pPr>
            <a:r>
              <a:rPr lang="nl-NL" sz="2000" b="1" smtClean="0"/>
              <a:t>Wat hebben we in 2018 bereikt en gedaan?</a:t>
            </a:r>
          </a:p>
          <a:p>
            <a:pPr marL="269875" indent="-269875">
              <a:buFont typeface="+mj-lt"/>
              <a:buAutoNum type="arabicPeriod"/>
            </a:pPr>
            <a:endParaRPr lang="nl-NL" smtClean="0"/>
          </a:p>
          <a:p>
            <a:pPr marL="457200" indent="-457200">
              <a:buNone/>
            </a:pPr>
            <a:r>
              <a:rPr lang="nl-NL" sz="2000" smtClean="0"/>
              <a:t>5.  Nieuw parcours bedacht voor Ronde van Geldrop, rondje is nu in Zesgehuchten</a:t>
            </a:r>
          </a:p>
          <a:p>
            <a:pPr marL="612750" lvl="1" indent="-269875"/>
            <a:endParaRPr lang="nl-NL" sz="1600" smtClean="0"/>
          </a:p>
          <a:p>
            <a:pPr>
              <a:buNone/>
            </a:pPr>
            <a:endParaRPr lang="nl-NL" sz="1600" smtClean="0"/>
          </a:p>
        </p:txBody>
      </p:sp>
      <p:pic>
        <p:nvPicPr>
          <p:cNvPr id="92162" name="Picture 2" descr="https://www.tmldommelstreek.nl/wp-content/uploads/2018/04/rvg2019parcours.png"/>
          <p:cNvPicPr>
            <a:picLocks noChangeAspect="1" noChangeArrowheads="1"/>
          </p:cNvPicPr>
          <p:nvPr/>
        </p:nvPicPr>
        <p:blipFill>
          <a:blip r:embed="rId2" cstate="print"/>
          <a:srcRect t="4541"/>
          <a:stretch>
            <a:fillRect/>
          </a:stretch>
        </p:blipFill>
        <p:spPr bwMode="auto">
          <a:xfrm>
            <a:off x="5394303" y="684155"/>
            <a:ext cx="3170796" cy="4378777"/>
          </a:xfrm>
          <a:prstGeom prst="rect">
            <a:avLst/>
          </a:prstGeom>
          <a:noFill/>
        </p:spPr>
      </p:pic>
      <p:pic>
        <p:nvPicPr>
          <p:cNvPr id="92164" name="Picture 4" descr="Afbeeldingsresultaat voor wielrenners peloton cartoon"/>
          <p:cNvPicPr>
            <a:picLocks noChangeAspect="1" noChangeArrowheads="1"/>
          </p:cNvPicPr>
          <p:nvPr/>
        </p:nvPicPr>
        <p:blipFill>
          <a:blip r:embed="rId3" cstate="print"/>
          <a:srcRect/>
          <a:stretch>
            <a:fillRect/>
          </a:stretch>
        </p:blipFill>
        <p:spPr bwMode="auto">
          <a:xfrm>
            <a:off x="1363748" y="2552426"/>
            <a:ext cx="3859676" cy="1760013"/>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home.kpn.nl/jmaa1941/Van-alles/Valkenswaard.gif"/>
          <p:cNvPicPr>
            <a:picLocks noChangeAspect="1" noChangeArrowheads="1"/>
          </p:cNvPicPr>
          <p:nvPr/>
        </p:nvPicPr>
        <p:blipFill>
          <a:blip r:embed="rId2" cstate="print">
            <a:lum bright="-19000" contrast="38000"/>
          </a:blip>
          <a:srcRect/>
          <a:stretch>
            <a:fillRect/>
          </a:stretch>
        </p:blipFill>
        <p:spPr bwMode="auto">
          <a:xfrm>
            <a:off x="2677416" y="1660916"/>
            <a:ext cx="3848374" cy="924086"/>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Valkenswaard</a:t>
            </a:r>
          </a:p>
        </p:txBody>
      </p:sp>
      <p:sp>
        <p:nvSpPr>
          <p:cNvPr id="3" name="Content Placeholder 2"/>
          <p:cNvSpPr>
            <a:spLocks noGrp="1"/>
          </p:cNvSpPr>
          <p:nvPr>
            <p:ph idx="1"/>
          </p:nvPr>
        </p:nvSpPr>
        <p:spPr>
          <a:xfrm>
            <a:off x="631825" y="841375"/>
            <a:ext cx="8383778" cy="3941134"/>
          </a:xfrm>
        </p:spPr>
        <p:txBody>
          <a:bodyPr>
            <a:noAutofit/>
          </a:bodyPr>
          <a:lstStyle/>
          <a:p>
            <a:pPr>
              <a:buNone/>
            </a:pPr>
            <a:r>
              <a:rPr lang="nl-NL" sz="2300" b="1" smtClean="0"/>
              <a:t>Enkele opvallende resultaten Fietsersbond Valkenswaard in 2018</a:t>
            </a:r>
          </a:p>
          <a:p>
            <a:endParaRPr lang="nl-NL" sz="800" smtClean="0"/>
          </a:p>
          <a:p>
            <a:pPr lvl="0">
              <a:buNone/>
            </a:pPr>
            <a:r>
              <a:rPr lang="nl-NL" sz="2000" b="1" smtClean="0"/>
              <a:t>1.  Paaltjes op doorgaande fietsroutes beoordeeld </a:t>
            </a:r>
          </a:p>
          <a:p>
            <a:pPr lvl="1"/>
            <a:r>
              <a:rPr lang="nl-NL" sz="1600" u="sng" smtClean="0"/>
              <a:t>Onze conclusies</a:t>
            </a:r>
            <a:r>
              <a:rPr lang="nl-NL" sz="1600" smtClean="0"/>
              <a:t>:</a:t>
            </a:r>
          </a:p>
          <a:p>
            <a:pPr lvl="2"/>
            <a:r>
              <a:rPr lang="nl-NL" smtClean="0"/>
              <a:t>12 van de 19 palen kunnen wegblijven</a:t>
            </a:r>
          </a:p>
          <a:p>
            <a:pPr lvl="2"/>
            <a:r>
              <a:rPr lang="nl-NL" smtClean="0"/>
              <a:t>3 palen accepteren wij</a:t>
            </a:r>
          </a:p>
          <a:p>
            <a:pPr lvl="2"/>
            <a:r>
              <a:rPr lang="nl-NL" smtClean="0"/>
              <a:t>2 palen willen wij permanent plaatsen</a:t>
            </a:r>
          </a:p>
          <a:p>
            <a:pPr lvl="2"/>
            <a:r>
              <a:rPr lang="nl-NL" smtClean="0"/>
              <a:t>over 2 palen zijn we met de gemeente in discussie</a:t>
            </a:r>
          </a:p>
          <a:p>
            <a:pPr lvl="2">
              <a:buNone/>
            </a:pPr>
            <a:r>
              <a:rPr lang="nl-NL" smtClean="0"/>
              <a:t>	Vergevingsgezinde paaltjes </a:t>
            </a:r>
          </a:p>
          <a:p>
            <a:pPr lvl="2">
              <a:buNone/>
            </a:pPr>
            <a:r>
              <a:rPr lang="nl-NL" sz="1200" smtClean="0"/>
              <a:t>	(</a:t>
            </a:r>
            <a:r>
              <a:rPr lang="nl-NL" sz="1200" smtClean="0">
                <a:hlinkClick r:id="rId2"/>
              </a:rPr>
              <a:t>https://www.pol.nl/x-last-fietspadpaal/nl/product/45333/</a:t>
            </a:r>
            <a:r>
              <a:rPr lang="nl-NL" sz="1200" smtClean="0"/>
              <a:t> )</a:t>
            </a:r>
            <a:r>
              <a:rPr lang="nl-NL" sz="700" smtClean="0"/>
              <a:t> </a:t>
            </a:r>
          </a:p>
          <a:p>
            <a:pPr lvl="1"/>
            <a:endParaRPr lang="nl-NL" sz="800" smtClean="0"/>
          </a:p>
          <a:p>
            <a:pPr lvl="1"/>
            <a:r>
              <a:rPr lang="nl-NL" sz="1600" u="sng" smtClean="0"/>
              <a:t>Met gemeente discussie over</a:t>
            </a:r>
            <a:r>
              <a:rPr lang="nl-NL" sz="1600" smtClean="0"/>
              <a:t>:</a:t>
            </a:r>
          </a:p>
          <a:p>
            <a:pPr lvl="2"/>
            <a:r>
              <a:rPr lang="nl-NL" smtClean="0"/>
              <a:t>Permanent of niet</a:t>
            </a:r>
          </a:p>
          <a:p>
            <a:pPr lvl="2"/>
            <a:r>
              <a:rPr lang="nl-NL" smtClean="0"/>
              <a:t>Ribbelstroken en lijnen voor en na de paaltjes</a:t>
            </a:r>
          </a:p>
          <a:p>
            <a:pPr lvl="2"/>
            <a:r>
              <a:rPr lang="nl-NL" smtClean="0"/>
              <a:t>Houden wij de rug recht als geklaagd wordt over afwezigheid paaltjes</a:t>
            </a:r>
          </a:p>
        </p:txBody>
      </p:sp>
      <p:pic>
        <p:nvPicPr>
          <p:cNvPr id="93186" name="Picture 2"/>
          <p:cNvPicPr>
            <a:picLocks noChangeAspect="1" noChangeArrowheads="1"/>
          </p:cNvPicPr>
          <p:nvPr/>
        </p:nvPicPr>
        <p:blipFill>
          <a:blip r:embed="rId3" cstate="print">
            <a:lum bright="15000"/>
          </a:blip>
          <a:srcRect r="10729"/>
          <a:stretch>
            <a:fillRect/>
          </a:stretch>
        </p:blipFill>
        <p:spPr bwMode="auto">
          <a:xfrm>
            <a:off x="5656350" y="1991278"/>
            <a:ext cx="3428448" cy="2041292"/>
          </a:xfrm>
          <a:prstGeom prst="rect">
            <a:avLst/>
          </a:prstGeom>
          <a:noFill/>
          <a:ln w="9525">
            <a:noFill/>
            <a:miter lim="800000"/>
            <a:headEnd/>
            <a:tailEnd/>
          </a:ln>
        </p:spPr>
      </p:pic>
      <p:sp>
        <p:nvSpPr>
          <p:cNvPr id="5" name="Right Arrow 4"/>
          <p:cNvSpPr/>
          <p:nvPr/>
        </p:nvSpPr>
        <p:spPr>
          <a:xfrm>
            <a:off x="5525871" y="2815562"/>
            <a:ext cx="460489" cy="296029"/>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Valkenswaard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31825" y="841375"/>
            <a:ext cx="7193085" cy="3941134"/>
          </a:xfrm>
        </p:spPr>
        <p:txBody>
          <a:bodyPr>
            <a:noAutofit/>
          </a:bodyPr>
          <a:lstStyle/>
          <a:p>
            <a:pPr lvl="0">
              <a:buNone/>
            </a:pPr>
            <a:r>
              <a:rPr lang="nl-NL" b="1" smtClean="0"/>
              <a:t>2.</a:t>
            </a:r>
            <a:r>
              <a:rPr lang="nl-NL" sz="700" b="1" smtClean="0"/>
              <a:t>       </a:t>
            </a:r>
            <a:r>
              <a:rPr lang="nl-NL" sz="2000" b="1" smtClean="0"/>
              <a:t>Fietsbeleidsplan beoordeeld</a:t>
            </a:r>
            <a:endParaRPr lang="nl-NL" b="1" smtClean="0"/>
          </a:p>
          <a:p>
            <a:pPr lvl="1"/>
            <a:r>
              <a:rPr lang="nl-NL" sz="1600" smtClean="0"/>
              <a:t> </a:t>
            </a:r>
            <a:r>
              <a:rPr lang="nl-NL" sz="1600" u="sng" smtClean="0"/>
              <a:t>Onze reactie:</a:t>
            </a:r>
          </a:p>
          <a:p>
            <a:pPr lvl="2"/>
            <a:r>
              <a:rPr lang="nl-NL" sz="1600" smtClean="0"/>
              <a:t>Wij zijn blij dat er eindelijk een nieuw Fietsbeleidplan is. Het oude is immers 13 jaar oud.</a:t>
            </a:r>
          </a:p>
          <a:p>
            <a:pPr lvl="2"/>
            <a:r>
              <a:rPr lang="nl-NL" sz="1600" smtClean="0"/>
              <a:t>Verder vinden wij het plezierig dat wij betrokken zijn en blijven bij dit nieuwe Fietsbeleid.</a:t>
            </a:r>
          </a:p>
          <a:p>
            <a:pPr lvl="2"/>
            <a:r>
              <a:rPr lang="nl-NL" sz="1600" smtClean="0"/>
              <a:t>Wij zijn blij met het hanteren van de CROW-richtlijnen en pleiten ervoor om deze onverkort toe te passen.</a:t>
            </a:r>
          </a:p>
          <a:p>
            <a:pPr lvl="2"/>
            <a:r>
              <a:rPr lang="nl-NL" sz="1600" smtClean="0"/>
              <a:t>Diverse punten zijn beperkt uitgewerkt. Zie daarvoor onze reactie op de voorgestelde teksten.</a:t>
            </a:r>
          </a:p>
          <a:p>
            <a:pPr lvl="2">
              <a:buNone/>
            </a:pPr>
            <a:endParaRPr lang="nl-NL" smtClean="0"/>
          </a:p>
          <a:p>
            <a:pPr lvl="1"/>
            <a:r>
              <a:rPr lang="nl-NL" smtClean="0"/>
              <a:t>Gemeente lijkt ons in deze serieus te nemen, maar…… er is nog een lange weg te gaan</a:t>
            </a:r>
          </a:p>
          <a:p>
            <a:pPr>
              <a:buNone/>
            </a:pPr>
            <a:endParaRPr lang="nl-NL" sz="1600" smtClean="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Valkenswaard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31825" y="841375"/>
            <a:ext cx="4834840" cy="3941134"/>
          </a:xfrm>
        </p:spPr>
        <p:txBody>
          <a:bodyPr>
            <a:noAutofit/>
          </a:bodyPr>
          <a:lstStyle/>
          <a:p>
            <a:pPr lvl="0">
              <a:buNone/>
            </a:pPr>
            <a:r>
              <a:rPr lang="nl-NL" sz="2000" b="1" smtClean="0"/>
              <a:t>3.  Betrokken bij inrichting diverse wegen, onder andere:</a:t>
            </a:r>
          </a:p>
          <a:p>
            <a:pPr lvl="1">
              <a:spcBef>
                <a:spcPts val="1200"/>
              </a:spcBef>
            </a:pPr>
            <a:r>
              <a:rPr lang="nl-NL" sz="1600" smtClean="0"/>
              <a:t>Herinrichting Peedijk en Abdijweg, met name:</a:t>
            </a:r>
          </a:p>
          <a:p>
            <a:pPr lvl="2"/>
            <a:r>
              <a:rPr lang="nl-NL" smtClean="0"/>
              <a:t>kruising Peedijk met Schafterdijk</a:t>
            </a:r>
          </a:p>
          <a:p>
            <a:pPr lvl="2"/>
            <a:r>
              <a:rPr lang="nl-NL" smtClean="0"/>
              <a:t>kruising Abdijweg met Kluizerdijk</a:t>
            </a:r>
          </a:p>
          <a:p>
            <a:pPr lvl="1">
              <a:spcBef>
                <a:spcPts val="1200"/>
              </a:spcBef>
            </a:pPr>
            <a:r>
              <a:rPr lang="nl-NL" sz="1600" smtClean="0"/>
              <a:t>Planstudie Luikerweg in 2030 (deel tussen grens en Venbergseweg)</a:t>
            </a:r>
          </a:p>
          <a:p>
            <a:pPr lvl="1">
              <a:spcBef>
                <a:spcPts val="1200"/>
              </a:spcBef>
            </a:pPr>
            <a:r>
              <a:rPr lang="nl-NL" sz="1600" smtClean="0"/>
              <a:t>Oversteek Europlaan bij Ooistraat</a:t>
            </a:r>
          </a:p>
          <a:p>
            <a:pPr lvl="1">
              <a:spcBef>
                <a:spcPts val="1200"/>
              </a:spcBef>
            </a:pPr>
            <a:r>
              <a:rPr lang="nl-NL" sz="1600" smtClean="0"/>
              <a:t>Aansluiting Mgr. Smetstraat op nieuwe N69 </a:t>
            </a:r>
          </a:p>
          <a:p>
            <a:pPr lvl="1">
              <a:spcBef>
                <a:spcPts val="0"/>
              </a:spcBef>
              <a:buNone/>
            </a:pPr>
            <a:r>
              <a:rPr lang="nl-NL" sz="1600" smtClean="0"/>
              <a:t>	</a:t>
            </a:r>
            <a:r>
              <a:rPr lang="nl-NL" sz="1200" smtClean="0"/>
              <a:t>(zie: </a:t>
            </a:r>
            <a:r>
              <a:rPr lang="nl-NL" sz="1200" smtClean="0">
                <a:hlinkClick r:id="rId2"/>
              </a:rPr>
              <a:t>https://www.ed.nl/valkenswaard-waalre/valkenswaard-sluipverkeer-op-mgr-smetsstraat-stoppen-door-aanpassing-in-westparallel-plan~a0e8bd23/133491397</a:t>
            </a:r>
            <a:r>
              <a:rPr lang="nl-NL" sz="1200" smtClean="0"/>
              <a:t> </a:t>
            </a:r>
            <a:r>
              <a:rPr lang="nl-NL" sz="1600" smtClean="0"/>
              <a:t>)</a:t>
            </a:r>
          </a:p>
          <a:p>
            <a:endParaRPr lang="nl-NL" sz="1600" smtClean="0"/>
          </a:p>
        </p:txBody>
      </p:sp>
      <p:pic>
        <p:nvPicPr>
          <p:cNvPr id="94211" name="Picture 3"/>
          <p:cNvPicPr>
            <a:picLocks noChangeAspect="1" noChangeArrowheads="1"/>
          </p:cNvPicPr>
          <p:nvPr/>
        </p:nvPicPr>
        <p:blipFill>
          <a:blip r:embed="rId3" cstate="print">
            <a:lum bright="6000"/>
          </a:blip>
          <a:srcRect l="2578"/>
          <a:stretch>
            <a:fillRect/>
          </a:stretch>
        </p:blipFill>
        <p:spPr bwMode="auto">
          <a:xfrm>
            <a:off x="5361410" y="2683993"/>
            <a:ext cx="2605623" cy="1749859"/>
          </a:xfrm>
          <a:prstGeom prst="rect">
            <a:avLst/>
          </a:prstGeom>
          <a:noFill/>
          <a:ln w="9525">
            <a:noFill/>
            <a:miter lim="800000"/>
            <a:headEnd/>
            <a:tailEnd/>
          </a:ln>
        </p:spPr>
      </p:pic>
      <p:sp>
        <p:nvSpPr>
          <p:cNvPr id="6" name="Right Arrow 5"/>
          <p:cNvSpPr/>
          <p:nvPr/>
        </p:nvSpPr>
        <p:spPr>
          <a:xfrm>
            <a:off x="4118089" y="3032650"/>
            <a:ext cx="1493302" cy="296029"/>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oup 13"/>
          <p:cNvGrpSpPr/>
          <p:nvPr/>
        </p:nvGrpSpPr>
        <p:grpSpPr>
          <a:xfrm>
            <a:off x="5216685" y="166068"/>
            <a:ext cx="3558923" cy="2392936"/>
            <a:chOff x="5216685" y="166068"/>
            <a:chExt cx="3558923" cy="2392936"/>
          </a:xfrm>
        </p:grpSpPr>
        <p:grpSp>
          <p:nvGrpSpPr>
            <p:cNvPr id="10" name="Group 9"/>
            <p:cNvGrpSpPr/>
            <p:nvPr/>
          </p:nvGrpSpPr>
          <p:grpSpPr>
            <a:xfrm>
              <a:off x="5216685" y="166068"/>
              <a:ext cx="3558923" cy="2392936"/>
              <a:chOff x="5216685" y="166068"/>
              <a:chExt cx="3558923" cy="2392936"/>
            </a:xfrm>
          </p:grpSpPr>
          <p:pic>
            <p:nvPicPr>
              <p:cNvPr id="29697" name="Picture 1"/>
              <p:cNvPicPr>
                <a:picLocks noChangeAspect="1" noChangeArrowheads="1"/>
              </p:cNvPicPr>
              <p:nvPr/>
            </p:nvPicPr>
            <p:blipFill>
              <a:blip r:embed="rId4" cstate="print">
                <a:lum bright="-16000" contrast="41000"/>
              </a:blip>
              <a:srcRect l="28254" t="21385" r="6216" b="8118"/>
              <a:stretch>
                <a:fillRect/>
              </a:stretch>
            </p:blipFill>
            <p:spPr bwMode="auto">
              <a:xfrm>
                <a:off x="5216685" y="166068"/>
                <a:ext cx="3558923" cy="2392936"/>
              </a:xfrm>
              <a:prstGeom prst="rect">
                <a:avLst/>
              </a:prstGeom>
              <a:noFill/>
              <a:ln w="9525">
                <a:noFill/>
                <a:miter lim="800000"/>
                <a:headEnd/>
                <a:tailEnd/>
              </a:ln>
            </p:spPr>
          </p:pic>
          <p:sp>
            <p:nvSpPr>
              <p:cNvPr id="7" name="TextBox 6"/>
              <p:cNvSpPr txBox="1"/>
              <p:nvPr/>
            </p:nvSpPr>
            <p:spPr>
              <a:xfrm rot="17531431">
                <a:off x="5433773" y="1394626"/>
                <a:ext cx="771365" cy="261610"/>
              </a:xfrm>
              <a:prstGeom prst="rect">
                <a:avLst/>
              </a:prstGeom>
              <a:noFill/>
            </p:spPr>
            <p:txBody>
              <a:bodyPr wrap="none" rtlCol="0">
                <a:spAutoFit/>
              </a:bodyPr>
              <a:lstStyle/>
              <a:p>
                <a:r>
                  <a:rPr lang="nl-NL" sz="1100" smtClean="0"/>
                  <a:t>Luikerweg</a:t>
                </a:r>
                <a:endParaRPr lang="nl-NL" sz="1100"/>
              </a:p>
            </p:txBody>
          </p:sp>
          <p:sp>
            <p:nvSpPr>
              <p:cNvPr id="8" name="Freeform 7"/>
              <p:cNvSpPr/>
              <p:nvPr/>
            </p:nvSpPr>
            <p:spPr>
              <a:xfrm>
                <a:off x="5931243" y="2217155"/>
                <a:ext cx="734345" cy="102385"/>
              </a:xfrm>
              <a:custGeom>
                <a:avLst/>
                <a:gdLst>
                  <a:gd name="connsiteX0" fmla="*/ 0 w 734345"/>
                  <a:gd name="connsiteY0" fmla="*/ 0 h 102385"/>
                  <a:gd name="connsiteX1" fmla="*/ 77671 w 734345"/>
                  <a:gd name="connsiteY1" fmla="*/ 35305 h 102385"/>
                  <a:gd name="connsiteX2" fmla="*/ 102385 w 734345"/>
                  <a:gd name="connsiteY2" fmla="*/ 49427 h 102385"/>
                  <a:gd name="connsiteX3" fmla="*/ 187117 w 734345"/>
                  <a:gd name="connsiteY3" fmla="*/ 52958 h 102385"/>
                  <a:gd name="connsiteX4" fmla="*/ 240074 w 734345"/>
                  <a:gd name="connsiteY4" fmla="*/ 102385 h 102385"/>
                  <a:gd name="connsiteX5" fmla="*/ 734345 w 734345"/>
                  <a:gd name="connsiteY5" fmla="*/ 45897 h 10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345" h="102385">
                    <a:moveTo>
                      <a:pt x="0" y="0"/>
                    </a:moveTo>
                    <a:lnTo>
                      <a:pt x="77671" y="35305"/>
                    </a:lnTo>
                    <a:lnTo>
                      <a:pt x="102385" y="49427"/>
                    </a:lnTo>
                    <a:lnTo>
                      <a:pt x="187117" y="52958"/>
                    </a:lnTo>
                    <a:lnTo>
                      <a:pt x="240074" y="102385"/>
                    </a:lnTo>
                    <a:lnTo>
                      <a:pt x="734345" y="45897"/>
                    </a:ln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9" name="Freeform 8"/>
              <p:cNvSpPr/>
              <p:nvPr/>
            </p:nvSpPr>
            <p:spPr>
              <a:xfrm>
                <a:off x="6534150" y="1908810"/>
                <a:ext cx="453390" cy="137160"/>
              </a:xfrm>
              <a:custGeom>
                <a:avLst/>
                <a:gdLst>
                  <a:gd name="connsiteX0" fmla="*/ 0 w 453390"/>
                  <a:gd name="connsiteY0" fmla="*/ 137160 h 137160"/>
                  <a:gd name="connsiteX1" fmla="*/ 38100 w 453390"/>
                  <a:gd name="connsiteY1" fmla="*/ 95250 h 137160"/>
                  <a:gd name="connsiteX2" fmla="*/ 114300 w 453390"/>
                  <a:gd name="connsiteY2" fmla="*/ 95250 h 137160"/>
                  <a:gd name="connsiteX3" fmla="*/ 453390 w 453390"/>
                  <a:gd name="connsiteY3" fmla="*/ 0 h 137160"/>
                </a:gdLst>
                <a:ahLst/>
                <a:cxnLst>
                  <a:cxn ang="0">
                    <a:pos x="connsiteX0" y="connsiteY0"/>
                  </a:cxn>
                  <a:cxn ang="0">
                    <a:pos x="connsiteX1" y="connsiteY1"/>
                  </a:cxn>
                  <a:cxn ang="0">
                    <a:pos x="connsiteX2" y="connsiteY2"/>
                  </a:cxn>
                  <a:cxn ang="0">
                    <a:pos x="connsiteX3" y="connsiteY3"/>
                  </a:cxn>
                </a:cxnLst>
                <a:rect l="l" t="t" r="r" b="b"/>
                <a:pathLst>
                  <a:path w="453390" h="137160">
                    <a:moveTo>
                      <a:pt x="0" y="137160"/>
                    </a:moveTo>
                    <a:lnTo>
                      <a:pt x="38100" y="95250"/>
                    </a:lnTo>
                    <a:lnTo>
                      <a:pt x="114300" y="95250"/>
                    </a:lnTo>
                    <a:lnTo>
                      <a:pt x="453390" y="0"/>
                    </a:lnTo>
                  </a:path>
                </a:pathLst>
              </a:cu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11" name="TextBox 10"/>
            <p:cNvSpPr txBox="1"/>
            <p:nvPr/>
          </p:nvSpPr>
          <p:spPr>
            <a:xfrm>
              <a:off x="6170555" y="171039"/>
              <a:ext cx="986167" cy="261610"/>
            </a:xfrm>
            <a:prstGeom prst="rect">
              <a:avLst/>
            </a:prstGeom>
            <a:noFill/>
          </p:spPr>
          <p:txBody>
            <a:bodyPr wrap="none" rtlCol="0">
              <a:spAutoFit/>
            </a:bodyPr>
            <a:lstStyle/>
            <a:p>
              <a:r>
                <a:rPr lang="nl-NL" sz="1100" smtClean="0"/>
                <a:t>Valkenswaard</a:t>
              </a:r>
              <a:endParaRPr lang="nl-NL" sz="1100"/>
            </a:p>
          </p:txBody>
        </p:sp>
        <p:sp>
          <p:nvSpPr>
            <p:cNvPr id="12" name="TextBox 11"/>
            <p:cNvSpPr txBox="1"/>
            <p:nvPr/>
          </p:nvSpPr>
          <p:spPr>
            <a:xfrm>
              <a:off x="6012673" y="2256398"/>
              <a:ext cx="562975" cy="246221"/>
            </a:xfrm>
            <a:prstGeom prst="rect">
              <a:avLst/>
            </a:prstGeom>
            <a:noFill/>
          </p:spPr>
          <p:txBody>
            <a:bodyPr wrap="none" rtlCol="0">
              <a:spAutoFit/>
            </a:bodyPr>
            <a:lstStyle/>
            <a:p>
              <a:r>
                <a:rPr lang="nl-NL" sz="1000" smtClean="0">
                  <a:solidFill>
                    <a:srgbClr val="FF0000"/>
                  </a:solidFill>
                </a:rPr>
                <a:t>Peedijk</a:t>
              </a:r>
              <a:endParaRPr lang="nl-NL" sz="1000">
                <a:solidFill>
                  <a:srgbClr val="FF0000"/>
                </a:solidFill>
              </a:endParaRPr>
            </a:p>
          </p:txBody>
        </p:sp>
        <p:sp>
          <p:nvSpPr>
            <p:cNvPr id="13" name="TextBox 12"/>
            <p:cNvSpPr txBox="1"/>
            <p:nvPr/>
          </p:nvSpPr>
          <p:spPr>
            <a:xfrm rot="20628777">
              <a:off x="6387644" y="1710387"/>
              <a:ext cx="668773" cy="246221"/>
            </a:xfrm>
            <a:prstGeom prst="rect">
              <a:avLst/>
            </a:prstGeom>
            <a:noFill/>
          </p:spPr>
          <p:txBody>
            <a:bodyPr wrap="none" rtlCol="0">
              <a:spAutoFit/>
            </a:bodyPr>
            <a:lstStyle/>
            <a:p>
              <a:r>
                <a:rPr lang="nl-NL" sz="1000" smtClean="0">
                  <a:solidFill>
                    <a:srgbClr val="3333FF"/>
                  </a:solidFill>
                </a:rPr>
                <a:t>Abdijweg</a:t>
              </a:r>
              <a:endParaRPr lang="nl-NL" sz="1000">
                <a:solidFill>
                  <a:srgbClr val="3333FF"/>
                </a:solidFill>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Valkenswaard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31825" y="841375"/>
            <a:ext cx="7354237" cy="3941134"/>
          </a:xfrm>
        </p:spPr>
        <p:txBody>
          <a:bodyPr>
            <a:noAutofit/>
          </a:bodyPr>
          <a:lstStyle/>
          <a:p>
            <a:pPr lvl="0">
              <a:buNone/>
            </a:pPr>
            <a:r>
              <a:rPr lang="nl-NL" sz="2000" b="1" smtClean="0"/>
              <a:t>4.  Pleidooi voor aansluiting Oude Baan op Valkenswaardseweg </a:t>
            </a:r>
            <a:r>
              <a:rPr lang="nl-NL" sz="2000" smtClean="0"/>
              <a:t>(grondgebied gemeente Heeze – Leende)</a:t>
            </a:r>
          </a:p>
          <a:p>
            <a:pPr lvl="1">
              <a:spcBef>
                <a:spcPts val="800"/>
              </a:spcBef>
            </a:pPr>
            <a:r>
              <a:rPr lang="nl-NL" sz="1600" smtClean="0"/>
              <a:t>Samen met afdeling Heeze – Leende</a:t>
            </a:r>
          </a:p>
          <a:p>
            <a:pPr lvl="1">
              <a:spcBef>
                <a:spcPts val="800"/>
              </a:spcBef>
            </a:pPr>
            <a:r>
              <a:rPr lang="nl-NL" sz="1600" smtClean="0"/>
              <a:t>Is een gevaarlijke oversteek</a:t>
            </a:r>
          </a:p>
          <a:p>
            <a:pPr lvl="1">
              <a:spcBef>
                <a:spcPts val="800"/>
              </a:spcBef>
            </a:pPr>
            <a:r>
              <a:rPr lang="nl-NL" sz="1600" smtClean="0"/>
              <a:t>Gepleit voor een aparte fietsbrug met 2-richtingen voor fietsers. Liefst trekken wij deze door tot de Bosstraat in Valkenswaard</a:t>
            </a:r>
          </a:p>
          <a:p>
            <a:pPr>
              <a:spcBef>
                <a:spcPts val="1200"/>
              </a:spcBef>
            </a:pPr>
            <a:endParaRPr lang="nl-NL" sz="1600" smtClean="0"/>
          </a:p>
        </p:txBody>
      </p:sp>
      <p:grpSp>
        <p:nvGrpSpPr>
          <p:cNvPr id="8" name="Group 7"/>
          <p:cNvGrpSpPr/>
          <p:nvPr/>
        </p:nvGrpSpPr>
        <p:grpSpPr>
          <a:xfrm>
            <a:off x="1556150" y="2717306"/>
            <a:ext cx="5416972" cy="2328408"/>
            <a:chOff x="1556150" y="2717306"/>
            <a:chExt cx="5416972" cy="2328408"/>
          </a:xfrm>
        </p:grpSpPr>
        <p:pic>
          <p:nvPicPr>
            <p:cNvPr id="95234" name="Picture 2"/>
            <p:cNvPicPr>
              <a:picLocks noChangeAspect="1" noChangeArrowheads="1"/>
            </p:cNvPicPr>
            <p:nvPr/>
          </p:nvPicPr>
          <p:blipFill>
            <a:blip r:embed="rId2" cstate="print">
              <a:lum bright="-10000" contrast="35000"/>
            </a:blip>
            <a:srcRect/>
            <a:stretch>
              <a:fillRect/>
            </a:stretch>
          </p:blipFill>
          <p:spPr bwMode="auto">
            <a:xfrm>
              <a:off x="1556150" y="2717306"/>
              <a:ext cx="5416972" cy="2328408"/>
            </a:xfrm>
            <a:prstGeom prst="rect">
              <a:avLst/>
            </a:prstGeom>
            <a:noFill/>
            <a:ln w="9525">
              <a:noFill/>
              <a:miter lim="800000"/>
              <a:headEnd/>
              <a:tailEnd/>
            </a:ln>
          </p:spPr>
        </p:pic>
        <p:sp>
          <p:nvSpPr>
            <p:cNvPr id="5" name="TextBox 4"/>
            <p:cNvSpPr txBox="1"/>
            <p:nvPr/>
          </p:nvSpPr>
          <p:spPr>
            <a:xfrm rot="19345743">
              <a:off x="5174671" y="3301468"/>
              <a:ext cx="699230" cy="239171"/>
            </a:xfrm>
            <a:prstGeom prst="rect">
              <a:avLst/>
            </a:prstGeom>
            <a:noFill/>
          </p:spPr>
          <p:txBody>
            <a:bodyPr wrap="square" rtlCol="0">
              <a:spAutoFit/>
            </a:bodyPr>
            <a:lstStyle/>
            <a:p>
              <a:r>
                <a:rPr lang="nl-NL" sz="900" smtClean="0"/>
                <a:t>Oude Baan</a:t>
              </a:r>
              <a:endParaRPr lang="nl-NL" sz="900"/>
            </a:p>
          </p:txBody>
        </p:sp>
        <p:sp>
          <p:nvSpPr>
            <p:cNvPr id="6" name="TextBox 5"/>
            <p:cNvSpPr txBox="1"/>
            <p:nvPr/>
          </p:nvSpPr>
          <p:spPr>
            <a:xfrm rot="243524">
              <a:off x="5690331" y="3762853"/>
              <a:ext cx="1136850" cy="230832"/>
            </a:xfrm>
            <a:prstGeom prst="rect">
              <a:avLst/>
            </a:prstGeom>
            <a:noFill/>
          </p:spPr>
          <p:txBody>
            <a:bodyPr wrap="square" rtlCol="0">
              <a:spAutoFit/>
            </a:bodyPr>
            <a:lstStyle/>
            <a:p>
              <a:r>
                <a:rPr lang="nl-NL" sz="900" smtClean="0"/>
                <a:t>Valkenswaardseweg</a:t>
              </a:r>
            </a:p>
          </p:txBody>
        </p:sp>
        <p:sp>
          <p:nvSpPr>
            <p:cNvPr id="7" name="Oval 6"/>
            <p:cNvSpPr/>
            <p:nvPr/>
          </p:nvSpPr>
          <p:spPr>
            <a:xfrm>
              <a:off x="4986442" y="3743121"/>
              <a:ext cx="302610" cy="30261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Valkenswaard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31825" y="841375"/>
            <a:ext cx="4532095" cy="3941134"/>
          </a:xfrm>
        </p:spPr>
        <p:txBody>
          <a:bodyPr>
            <a:noAutofit/>
          </a:bodyPr>
          <a:lstStyle/>
          <a:p>
            <a:pPr lvl="0">
              <a:buNone/>
            </a:pPr>
            <a:r>
              <a:rPr lang="nl-NL" sz="2000" b="1" smtClean="0"/>
              <a:t>5. Valkenierstraat als witte vlek in 30 km zone</a:t>
            </a:r>
          </a:p>
          <a:p>
            <a:pPr marL="447675" lvl="1" indent="-169863">
              <a:spcBef>
                <a:spcPts val="1200"/>
              </a:spcBef>
            </a:pPr>
            <a:r>
              <a:rPr lang="nl-NL" sz="1600" smtClean="0"/>
              <a:t>Herinrichting wijk in verband met afsluiten riool</a:t>
            </a:r>
          </a:p>
          <a:p>
            <a:pPr marL="447675" lvl="1" indent="-169863">
              <a:spcBef>
                <a:spcPts val="600"/>
              </a:spcBef>
            </a:pPr>
            <a:r>
              <a:rPr lang="nl-NL" sz="1600" smtClean="0"/>
              <a:t>Tevens inrichting tot 30 km zone</a:t>
            </a:r>
          </a:p>
          <a:p>
            <a:pPr marL="447675" lvl="1" indent="-169863">
              <a:spcBef>
                <a:spcPts val="600"/>
              </a:spcBef>
            </a:pPr>
            <a:r>
              <a:rPr lang="nl-NL" sz="1600" smtClean="0"/>
              <a:t>Deel Valkenierstraat (vanaf nummer 195 t/m 233) niet zodanig inrichten</a:t>
            </a:r>
          </a:p>
          <a:p>
            <a:pPr marL="447675" lvl="1" indent="-169863">
              <a:spcBef>
                <a:spcPts val="600"/>
              </a:spcBef>
            </a:pPr>
            <a:r>
              <a:rPr lang="nl-NL" sz="1600" smtClean="0"/>
              <a:t> Bewoners willen dat niet (met name villa’s aan zuidzijde, even nummer)</a:t>
            </a:r>
          </a:p>
          <a:p>
            <a:pPr marL="447675" lvl="1" indent="-169863">
              <a:spcBef>
                <a:spcPts val="600"/>
              </a:spcBef>
            </a:pPr>
            <a:r>
              <a:rPr lang="nl-NL" sz="1600" smtClean="0"/>
              <a:t>Nu plan: wel 30 km, maar niet zo inrichting (zie foto)</a:t>
            </a:r>
          </a:p>
          <a:p>
            <a:pPr marL="447675" lvl="1" indent="-169863">
              <a:spcBef>
                <a:spcPts val="600"/>
              </a:spcBef>
            </a:pPr>
            <a:r>
              <a:rPr lang="nl-NL" sz="1600" smtClean="0"/>
              <a:t>Samen met VVN aangegeven dat dit niet acceptabel is</a:t>
            </a:r>
          </a:p>
          <a:p>
            <a:pPr>
              <a:buNone/>
            </a:pPr>
            <a:endParaRPr lang="nl-NL" smtClean="0"/>
          </a:p>
        </p:txBody>
      </p:sp>
      <p:pic>
        <p:nvPicPr>
          <p:cNvPr id="96258" name="Picture 2"/>
          <p:cNvPicPr>
            <a:picLocks noChangeAspect="1" noChangeArrowheads="1"/>
          </p:cNvPicPr>
          <p:nvPr/>
        </p:nvPicPr>
        <p:blipFill>
          <a:blip r:embed="rId2" cstate="print"/>
          <a:srcRect/>
          <a:stretch>
            <a:fillRect/>
          </a:stretch>
        </p:blipFill>
        <p:spPr bwMode="auto">
          <a:xfrm>
            <a:off x="5536754" y="696491"/>
            <a:ext cx="3607246" cy="43035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Valkenswaard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31825" y="841375"/>
            <a:ext cx="6301689" cy="1434757"/>
          </a:xfrm>
        </p:spPr>
        <p:txBody>
          <a:bodyPr>
            <a:noAutofit/>
          </a:bodyPr>
          <a:lstStyle/>
          <a:p>
            <a:pPr lvl="0">
              <a:buNone/>
            </a:pPr>
            <a:r>
              <a:rPr lang="nl-NL" sz="2000" b="1" smtClean="0"/>
              <a:t>6.  Waalre (samen met Gerard van de Broek)</a:t>
            </a:r>
          </a:p>
          <a:p>
            <a:pPr lvl="1">
              <a:spcBef>
                <a:spcPts val="1200"/>
              </a:spcBef>
            </a:pPr>
            <a:r>
              <a:rPr lang="nl-NL" smtClean="0"/>
              <a:t>Visie op N69 en traverse tussen Dommelen en Veldhoven (zie: </a:t>
            </a:r>
            <a:r>
              <a:rPr lang="nl-NL" smtClean="0">
                <a:hlinkClick r:id="rId2"/>
              </a:rPr>
              <a:t>https://www.duurzaamdoorwaalre.nl/</a:t>
            </a:r>
            <a:r>
              <a:rPr lang="nl-NL" smtClean="0"/>
              <a:t> )</a:t>
            </a:r>
          </a:p>
          <a:p>
            <a:pPr lvl="1">
              <a:spcBef>
                <a:spcPts val="1200"/>
              </a:spcBef>
            </a:pPr>
            <a:r>
              <a:rPr lang="nl-NL" smtClean="0"/>
              <a:t>Betrokken bij fietsbeleid Waalre (maar dat is nu vertraagd)</a:t>
            </a:r>
          </a:p>
          <a:p>
            <a:pPr>
              <a:buNone/>
            </a:pPr>
            <a:endParaRPr lang="nl-NL" smtClean="0"/>
          </a:p>
          <a:p>
            <a:pPr marL="612750" lvl="1" indent="-269875"/>
            <a:endParaRPr lang="nl-NL" sz="1600" smtClean="0"/>
          </a:p>
          <a:p>
            <a:pPr>
              <a:buNone/>
            </a:pPr>
            <a:endParaRPr lang="nl-NL" sz="1600" smtClean="0"/>
          </a:p>
        </p:txBody>
      </p:sp>
      <p:pic>
        <p:nvPicPr>
          <p:cNvPr id="97282" name="Picture 2" descr="Verkeerssituatie Eindhovenseweg Aalst"/>
          <p:cNvPicPr>
            <a:picLocks noChangeAspect="1" noChangeArrowheads="1"/>
          </p:cNvPicPr>
          <p:nvPr/>
        </p:nvPicPr>
        <p:blipFill>
          <a:blip r:embed="rId3" cstate="print"/>
          <a:srcRect/>
          <a:stretch>
            <a:fillRect/>
          </a:stretch>
        </p:blipFill>
        <p:spPr bwMode="auto">
          <a:xfrm>
            <a:off x="993776" y="2762935"/>
            <a:ext cx="2424174" cy="1282792"/>
          </a:xfrm>
          <a:prstGeom prst="rect">
            <a:avLst/>
          </a:prstGeom>
          <a:noFill/>
        </p:spPr>
      </p:pic>
      <p:pic>
        <p:nvPicPr>
          <p:cNvPr id="97284" name="Picture 4" descr="https://www.duurzaamdoorwaalre.nl/data/images/4/8/4/traverse-waalre-dorp.jpg"/>
          <p:cNvPicPr>
            <a:picLocks noChangeAspect="1" noChangeArrowheads="1"/>
          </p:cNvPicPr>
          <p:nvPr/>
        </p:nvPicPr>
        <p:blipFill>
          <a:blip r:embed="rId4" cstate="print"/>
          <a:srcRect/>
          <a:stretch>
            <a:fillRect/>
          </a:stretch>
        </p:blipFill>
        <p:spPr bwMode="auto">
          <a:xfrm>
            <a:off x="3552345" y="2780680"/>
            <a:ext cx="2378206" cy="1258468"/>
          </a:xfrm>
          <a:prstGeom prst="rect">
            <a:avLst/>
          </a:prstGeom>
          <a:noFill/>
        </p:spPr>
      </p:pic>
      <p:pic>
        <p:nvPicPr>
          <p:cNvPr id="97286" name="Picture 6" descr="https://www.duurzaamdoorwaalre.nl/data/images/4/8/6/vitaal-dorpshart-aalst.jpg"/>
          <p:cNvPicPr>
            <a:picLocks noChangeAspect="1" noChangeArrowheads="1"/>
          </p:cNvPicPr>
          <p:nvPr/>
        </p:nvPicPr>
        <p:blipFill>
          <a:blip r:embed="rId5" cstate="print"/>
          <a:srcRect/>
          <a:stretch>
            <a:fillRect/>
          </a:stretch>
        </p:blipFill>
        <p:spPr bwMode="auto">
          <a:xfrm>
            <a:off x="6058723" y="2754640"/>
            <a:ext cx="2394543" cy="126711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 xmlns:a16="http://schemas.microsoft.com/office/drawing/2014/main" id="{0DF40E41-DC2B-477A-A8B6-0016EE58AA02}"/>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93775" y="0"/>
            <a:ext cx="7164497" cy="5143500"/>
          </a:xfrm>
          <a:prstGeom prst="rect">
            <a:avLst/>
          </a:prstGeom>
        </p:spPr>
      </p:pic>
      <p:sp>
        <p:nvSpPr>
          <p:cNvPr id="2" name="Tekstvak 1">
            <a:extLst>
              <a:ext uri="{FF2B5EF4-FFF2-40B4-BE49-F238E27FC236}">
                <a16:creationId xmlns="" xmlns:a16="http://schemas.microsoft.com/office/drawing/2014/main" id="{0926B432-A7BE-4CC2-9BC3-422C9D8C6159}"/>
              </a:ext>
            </a:extLst>
          </p:cNvPr>
          <p:cNvSpPr txBox="1"/>
          <p:nvPr/>
        </p:nvSpPr>
        <p:spPr>
          <a:xfrm>
            <a:off x="5837472" y="4016829"/>
            <a:ext cx="3437165" cy="623246"/>
          </a:xfrm>
          <a:prstGeom prst="rect">
            <a:avLst/>
          </a:prstGeom>
          <a:noFill/>
        </p:spPr>
        <p:txBody>
          <a:bodyPr wrap="square" lIns="68576" tIns="34289" rIns="68576" bIns="34289" rtlCol="0">
            <a:spAutoFit/>
          </a:bodyPr>
          <a:lstStyle/>
          <a:p>
            <a:r>
              <a:rPr lang="nl-NL" sz="3600" b="1" dirty="0"/>
              <a:t>onderafdelingen</a:t>
            </a:r>
          </a:p>
        </p:txBody>
      </p:sp>
      <p:pic>
        <p:nvPicPr>
          <p:cNvPr id="4" name="Picture 3" descr="FBlogo_ZO-Brabant.gif"/>
          <p:cNvPicPr>
            <a:picLocks noChangeAspect="1"/>
          </p:cNvPicPr>
          <p:nvPr/>
        </p:nvPicPr>
        <p:blipFill>
          <a:blip r:embed="rId3" cstate="print"/>
          <a:stretch>
            <a:fillRect/>
          </a:stretch>
        </p:blipFill>
        <p:spPr>
          <a:xfrm>
            <a:off x="7966463" y="144454"/>
            <a:ext cx="1065704" cy="491906"/>
          </a:xfrm>
          <a:prstGeom prst="rect">
            <a:avLst/>
          </a:prstGeom>
        </p:spPr>
      </p:pic>
    </p:spTree>
    <p:extLst>
      <p:ext uri="{BB962C8B-B14F-4D97-AF65-F5344CB8AC3E}">
        <p14:creationId xmlns="" xmlns:p14="http://schemas.microsoft.com/office/powerpoint/2010/main" val="6304957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2975589" y="1857739"/>
            <a:ext cx="3220321" cy="13788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Nuenen</a:t>
            </a:r>
          </a:p>
        </p:txBody>
      </p:sp>
      <p:sp>
        <p:nvSpPr>
          <p:cNvPr id="3" name="Content Placeholder 2"/>
          <p:cNvSpPr>
            <a:spLocks noGrp="1"/>
          </p:cNvSpPr>
          <p:nvPr>
            <p:ph idx="1"/>
          </p:nvPr>
        </p:nvSpPr>
        <p:spPr>
          <a:xfrm>
            <a:off x="631824" y="841375"/>
            <a:ext cx="8105033" cy="3837416"/>
          </a:xfrm>
        </p:spPr>
        <p:txBody>
          <a:bodyPr>
            <a:noAutofit/>
          </a:bodyPr>
          <a:lstStyle/>
          <a:p>
            <a:pPr marL="269875" indent="-269875">
              <a:buNone/>
            </a:pPr>
            <a:r>
              <a:rPr lang="nl-NL" sz="2000" b="1" smtClean="0"/>
              <a:t>Activiteiten afgelopen jaar </a:t>
            </a:r>
            <a:r>
              <a:rPr lang="nl-NL" sz="2000" smtClean="0"/>
              <a:t>(meestal samen met VVN)</a:t>
            </a:r>
            <a:endParaRPr lang="nl-NL" sz="2400" smtClean="0"/>
          </a:p>
          <a:p>
            <a:pPr>
              <a:spcBef>
                <a:spcPts val="1600"/>
              </a:spcBef>
            </a:pPr>
            <a:r>
              <a:rPr lang="nl-NL" sz="1600" smtClean="0"/>
              <a:t>nazorg </a:t>
            </a:r>
            <a:r>
              <a:rPr lang="nl-NL" sz="1600" b="1" smtClean="0"/>
              <a:t>heringerichte Europalaan</a:t>
            </a:r>
            <a:r>
              <a:rPr lang="nl-NL" sz="1600" smtClean="0"/>
              <a:t>: aanpassingen n.a.v. ervaringen. </a:t>
            </a:r>
          </a:p>
          <a:p>
            <a:pPr>
              <a:spcBef>
                <a:spcPts val="1600"/>
              </a:spcBef>
            </a:pPr>
            <a:r>
              <a:rPr lang="nl-NL" sz="1600" smtClean="0"/>
              <a:t>deelname aan </a:t>
            </a:r>
            <a:r>
              <a:rPr lang="nl-NL" sz="1600" b="1" smtClean="0"/>
              <a:t>Werkgroep Mobiliteit Nuenen</a:t>
            </a:r>
          </a:p>
          <a:p>
            <a:pPr>
              <a:spcBef>
                <a:spcPts val="1600"/>
              </a:spcBef>
            </a:pPr>
            <a:r>
              <a:rPr lang="nl-NL" sz="1600" b="1" smtClean="0"/>
              <a:t>ontsluiting Nuenen-West: </a:t>
            </a:r>
            <a:r>
              <a:rPr lang="nl-NL" sz="1600" smtClean="0"/>
              <a:t>potentieel conflict met (snel)fietsverkeer</a:t>
            </a:r>
          </a:p>
          <a:p>
            <a:pPr>
              <a:spcBef>
                <a:spcPts val="1600"/>
              </a:spcBef>
            </a:pPr>
            <a:r>
              <a:rPr lang="nl-NL" sz="1600" smtClean="0"/>
              <a:t>reconstructie </a:t>
            </a:r>
            <a:r>
              <a:rPr lang="nl-NL" sz="1600" b="1" smtClean="0"/>
              <a:t>gevaarlijke fietskruising </a:t>
            </a:r>
            <a:r>
              <a:rPr lang="nl-NL" sz="1600" smtClean="0"/>
              <a:t>Lyndakkers/Oude Kerkdijk – Meierijlaan/Hoge Brake</a:t>
            </a:r>
          </a:p>
          <a:p>
            <a:pPr>
              <a:spcBef>
                <a:spcPts val="1600"/>
              </a:spcBef>
            </a:pPr>
            <a:r>
              <a:rPr lang="nl-NL" sz="1600" b="1" smtClean="0"/>
              <a:t>snelfietspaden</a:t>
            </a:r>
            <a:r>
              <a:rPr lang="nl-NL" sz="1600" smtClean="0"/>
              <a:t>: Stiphout-Nuenen (door bos), Helmond-Eindhoven (oversteek Collse Hoefdijk)</a:t>
            </a:r>
          </a:p>
          <a:p>
            <a:pPr>
              <a:spcBef>
                <a:spcPts val="1600"/>
              </a:spcBef>
            </a:pPr>
            <a:r>
              <a:rPr lang="nl-NL" sz="1600" smtClean="0"/>
              <a:t>... en nog vele andere zaken, zoals verkeerssituatie bij scholen, missende schakels in snelfietsroutes, assistentie bij verkeersexamen, fietsverlichtingsacties enz. </a:t>
            </a:r>
          </a:p>
          <a:p>
            <a:pPr>
              <a:buNone/>
            </a:pPr>
            <a:r>
              <a:rPr lang="nl-NL" sz="1600" smtClean="0"/>
              <a:t>	</a:t>
            </a:r>
            <a:br>
              <a:rPr lang="nl-NL" sz="1600" smtClean="0"/>
            </a:br>
            <a:r>
              <a:rPr lang="nl-NL" sz="1400" smtClean="0"/>
              <a:t/>
            </a:r>
            <a:br>
              <a:rPr lang="nl-NL" sz="1400" smtClean="0"/>
            </a:br>
            <a:endParaRPr lang="nl-NL" sz="1400" smtClean="0"/>
          </a:p>
          <a:p>
            <a:pPr marL="612750" lvl="1" indent="-269875"/>
            <a:endParaRPr lang="nl-NL" sz="1400" smtClean="0"/>
          </a:p>
          <a:p>
            <a:pPr>
              <a:buNone/>
            </a:pPr>
            <a:endParaRPr lang="nl-NL" sz="14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Nuenen </a:t>
            </a:r>
            <a:r>
              <a:rPr lang="nl-NL" sz="2000" smtClean="0">
                <a:solidFill>
                  <a:srgbClr val="3333FF"/>
                </a:solidFill>
                <a:latin typeface="Arial" pitchFamily="34" charset="0"/>
                <a:cs typeface="Arial" pitchFamily="34" charset="0"/>
              </a:rPr>
              <a:t>(vervolg)</a:t>
            </a:r>
          </a:p>
        </p:txBody>
      </p:sp>
      <p:sp>
        <p:nvSpPr>
          <p:cNvPr id="3" name="Content Placeholder 2"/>
          <p:cNvSpPr>
            <a:spLocks noGrp="1"/>
          </p:cNvSpPr>
          <p:nvPr>
            <p:ph idx="1"/>
          </p:nvPr>
        </p:nvSpPr>
        <p:spPr>
          <a:xfrm>
            <a:off x="631825" y="841375"/>
            <a:ext cx="5528696" cy="3837416"/>
          </a:xfrm>
        </p:spPr>
        <p:txBody>
          <a:bodyPr>
            <a:noAutofit/>
          </a:bodyPr>
          <a:lstStyle/>
          <a:p>
            <a:pPr>
              <a:spcBef>
                <a:spcPts val="1200"/>
              </a:spcBef>
              <a:buNone/>
            </a:pPr>
            <a:r>
              <a:rPr lang="nl-NL" sz="2000" b="1" smtClean="0"/>
              <a:t>Nazorg heringerichte Europalaan</a:t>
            </a:r>
          </a:p>
          <a:p>
            <a:pPr>
              <a:spcBef>
                <a:spcPts val="1200"/>
              </a:spcBef>
            </a:pPr>
            <a:r>
              <a:rPr lang="nl-NL" sz="1600" smtClean="0"/>
              <a:t> samen met VVN en gemeente: aanpassingen n.a.v. ervaringen.  Huidige knelpunten o.a.: </a:t>
            </a:r>
          </a:p>
          <a:p>
            <a:pPr lvl="1">
              <a:spcBef>
                <a:spcPts val="300"/>
              </a:spcBef>
            </a:pPr>
            <a:r>
              <a:rPr lang="nl-NL" sz="1300" smtClean="0"/>
              <a:t>auto’s hier en daar </a:t>
            </a:r>
            <a:r>
              <a:rPr lang="nl-NL" sz="1300" b="1" smtClean="0"/>
              <a:t>over fietspad </a:t>
            </a:r>
            <a:r>
              <a:rPr lang="nl-NL" sz="1300" smtClean="0"/>
              <a:t>als shortcut</a:t>
            </a:r>
            <a:endParaRPr lang="nl-NL" sz="800" smtClean="0"/>
          </a:p>
          <a:p>
            <a:pPr lvl="1">
              <a:spcBef>
                <a:spcPts val="300"/>
              </a:spcBef>
            </a:pPr>
            <a:r>
              <a:rPr lang="nl-NL" sz="1300" b="1" smtClean="0"/>
              <a:t>vrachtverkeer</a:t>
            </a:r>
            <a:r>
              <a:rPr lang="nl-NL" sz="1300" smtClean="0"/>
              <a:t> van en naar nieuw tuincentrum Coppelmans</a:t>
            </a:r>
          </a:p>
          <a:p>
            <a:pPr>
              <a:buNone/>
            </a:pPr>
            <a:r>
              <a:rPr lang="nl-NL" sz="1600" smtClean="0"/>
              <a:t>	</a:t>
            </a:r>
            <a:br>
              <a:rPr lang="nl-NL" sz="1600" smtClean="0"/>
            </a:br>
            <a:r>
              <a:rPr lang="nl-NL" sz="1400" smtClean="0"/>
              <a:t/>
            </a:r>
            <a:br>
              <a:rPr lang="nl-NL" sz="1400" smtClean="0"/>
            </a:br>
            <a:endParaRPr lang="nl-NL" sz="1400" smtClean="0"/>
          </a:p>
          <a:p>
            <a:pPr marL="612750" lvl="1" indent="-269875"/>
            <a:endParaRPr lang="nl-NL" sz="1400" smtClean="0"/>
          </a:p>
          <a:p>
            <a:pPr>
              <a:buNone/>
            </a:pPr>
            <a:endParaRPr lang="nl-NL" sz="1400" smtClean="0"/>
          </a:p>
        </p:txBody>
      </p:sp>
      <p:pic>
        <p:nvPicPr>
          <p:cNvPr id="86018" name="Picture 2"/>
          <p:cNvPicPr>
            <a:picLocks noChangeAspect="1" noChangeArrowheads="1"/>
          </p:cNvPicPr>
          <p:nvPr/>
        </p:nvPicPr>
        <p:blipFill>
          <a:blip r:embed="rId2" cstate="print">
            <a:lum bright="21000" contrast="37000"/>
          </a:blip>
          <a:srcRect t="10539" b="9369"/>
          <a:stretch>
            <a:fillRect/>
          </a:stretch>
        </p:blipFill>
        <p:spPr bwMode="auto">
          <a:xfrm>
            <a:off x="3085278" y="2325034"/>
            <a:ext cx="4986537" cy="249612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Nuenen </a:t>
            </a:r>
            <a:r>
              <a:rPr lang="nl-NL" sz="2000" smtClean="0">
                <a:solidFill>
                  <a:srgbClr val="3333FF"/>
                </a:solidFill>
                <a:latin typeface="Arial" pitchFamily="34" charset="0"/>
                <a:cs typeface="Arial" pitchFamily="34" charset="0"/>
              </a:rPr>
              <a:t>(vervolg)</a:t>
            </a:r>
          </a:p>
        </p:txBody>
      </p:sp>
      <p:sp>
        <p:nvSpPr>
          <p:cNvPr id="3" name="Content Placeholder 2"/>
          <p:cNvSpPr>
            <a:spLocks noGrp="1"/>
          </p:cNvSpPr>
          <p:nvPr>
            <p:ph idx="1"/>
          </p:nvPr>
        </p:nvSpPr>
        <p:spPr>
          <a:xfrm>
            <a:off x="622076" y="841375"/>
            <a:ext cx="5357705" cy="2553088"/>
          </a:xfrm>
        </p:spPr>
        <p:txBody>
          <a:bodyPr>
            <a:noAutofit/>
          </a:bodyPr>
          <a:lstStyle/>
          <a:p>
            <a:pPr marL="269875" indent="-269875">
              <a:buNone/>
            </a:pPr>
            <a:r>
              <a:rPr lang="nl-NL" sz="2000" b="1" smtClean="0"/>
              <a:t>Werkgroep Mobiliteit Nuenen</a:t>
            </a:r>
            <a:endParaRPr lang="nl-NL" sz="2400" smtClean="0"/>
          </a:p>
          <a:p>
            <a:r>
              <a:rPr lang="nl-NL" sz="1600" smtClean="0"/>
              <a:t>de Fietsersbond heeft vanaf 2017 deelgenomen aan de Werkgroep Mobiliteit, samen met VVN, andere belangengroepen, omwonenden, bedrijfsleven enz.</a:t>
            </a:r>
          </a:p>
          <a:p>
            <a:r>
              <a:rPr lang="nl-NL" sz="1600" smtClean="0"/>
              <a:t>Heeft nu geresulteerd in een </a:t>
            </a:r>
            <a:r>
              <a:rPr lang="nl-NL" sz="1600" b="1" smtClean="0"/>
              <a:t>mobiliteitsvisie voor de gemeente Nuenen</a:t>
            </a:r>
            <a:r>
              <a:rPr lang="nl-NL" sz="1600" smtClean="0"/>
              <a:t>, aansluitend op de maatregelen van de Bereikbaarheidsagenda</a:t>
            </a:r>
          </a:p>
          <a:p>
            <a:r>
              <a:rPr lang="nl-NL" sz="1600" smtClean="0"/>
              <a:t>concreet is dit samengevat in </a:t>
            </a:r>
            <a:r>
              <a:rPr lang="nl-NL" sz="1600" b="1" smtClean="0"/>
              <a:t>8 modules</a:t>
            </a:r>
            <a:r>
              <a:rPr lang="nl-NL" sz="1600" smtClean="0"/>
              <a:t>, die nu door B&amp;W zijn </a:t>
            </a:r>
            <a:r>
              <a:rPr lang="nl-NL" sz="1600" b="1" smtClean="0"/>
              <a:t>vrijgegeven voor inspraak</a:t>
            </a:r>
          </a:p>
          <a:p>
            <a:endParaRPr lang="nl-NL" sz="1600" smtClean="0"/>
          </a:p>
          <a:p>
            <a:pPr>
              <a:buNone/>
            </a:pPr>
            <a:r>
              <a:rPr lang="nl-NL" sz="1600" smtClean="0"/>
              <a:t>	</a:t>
            </a:r>
            <a:br>
              <a:rPr lang="nl-NL" sz="1600" smtClean="0"/>
            </a:br>
            <a:r>
              <a:rPr lang="nl-NL" sz="1400" smtClean="0"/>
              <a:t/>
            </a:r>
            <a:br>
              <a:rPr lang="nl-NL" sz="1400" smtClean="0"/>
            </a:br>
            <a:endParaRPr lang="nl-NL" sz="1400" smtClean="0"/>
          </a:p>
          <a:p>
            <a:pPr marL="612750" lvl="1" indent="-269875"/>
            <a:endParaRPr lang="nl-NL" sz="1400" smtClean="0"/>
          </a:p>
          <a:p>
            <a:pPr>
              <a:buNone/>
            </a:pPr>
            <a:endParaRPr lang="nl-NL" sz="1400" smtClean="0"/>
          </a:p>
        </p:txBody>
      </p:sp>
      <p:grpSp>
        <p:nvGrpSpPr>
          <p:cNvPr id="6" name="Group 5"/>
          <p:cNvGrpSpPr/>
          <p:nvPr/>
        </p:nvGrpSpPr>
        <p:grpSpPr>
          <a:xfrm rot="194974">
            <a:off x="5979769" y="308511"/>
            <a:ext cx="1322424" cy="1434095"/>
            <a:chOff x="2618211" y="3045806"/>
            <a:chExt cx="1322424" cy="1434095"/>
          </a:xfrm>
          <a:solidFill>
            <a:srgbClr val="FFFFCC"/>
          </a:solidFill>
        </p:grpSpPr>
        <p:sp>
          <p:nvSpPr>
            <p:cNvPr id="4" name="Rectangle 3"/>
            <p:cNvSpPr/>
            <p:nvPr/>
          </p:nvSpPr>
          <p:spPr>
            <a:xfrm>
              <a:off x="2618211" y="3045806"/>
              <a:ext cx="1322424" cy="1434095"/>
            </a:xfrm>
            <a:prstGeom prst="rect">
              <a:avLst/>
            </a:prstGeom>
            <a:grpFill/>
            <a:ln>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xtBox 4"/>
            <p:cNvSpPr txBox="1"/>
            <p:nvPr/>
          </p:nvSpPr>
          <p:spPr>
            <a:xfrm>
              <a:off x="2637943" y="3052376"/>
              <a:ext cx="1234633" cy="400110"/>
            </a:xfrm>
            <a:prstGeom prst="rect">
              <a:avLst/>
            </a:prstGeom>
            <a:grpFill/>
          </p:spPr>
          <p:txBody>
            <a:bodyPr wrap="none" rtlCol="0">
              <a:spAutoFit/>
            </a:bodyPr>
            <a:lstStyle/>
            <a:p>
              <a:pPr marL="228600" indent="-228600" algn="ctr"/>
              <a:r>
                <a:rPr lang="nl-NL" sz="1000" b="1" smtClean="0">
                  <a:latin typeface="Arial" pitchFamily="34" charset="0"/>
                  <a:cs typeface="Arial" pitchFamily="34" charset="0"/>
                </a:rPr>
                <a:t>1. Gemotoriseerd</a:t>
              </a:r>
            </a:p>
            <a:p>
              <a:pPr marL="228600" indent="-228600" algn="ctr"/>
              <a:r>
                <a:rPr lang="nl-NL" sz="1000" b="1" smtClean="0">
                  <a:latin typeface="Arial" pitchFamily="34" charset="0"/>
                  <a:cs typeface="Arial" pitchFamily="34" charset="0"/>
                </a:rPr>
                <a:t> Verkeer</a:t>
              </a:r>
              <a:endParaRPr lang="nl-NL" sz="1000" b="1">
                <a:latin typeface="Arial" pitchFamily="34" charset="0"/>
                <a:cs typeface="Arial" pitchFamily="34" charset="0"/>
              </a:endParaRPr>
            </a:p>
          </p:txBody>
        </p:sp>
      </p:grpSp>
      <p:grpSp>
        <p:nvGrpSpPr>
          <p:cNvPr id="7" name="Group 6"/>
          <p:cNvGrpSpPr/>
          <p:nvPr/>
        </p:nvGrpSpPr>
        <p:grpSpPr>
          <a:xfrm rot="194974">
            <a:off x="6125590" y="744437"/>
            <a:ext cx="1322424" cy="1440681"/>
            <a:chOff x="2618211" y="3039220"/>
            <a:chExt cx="1322424" cy="1440681"/>
          </a:xfrm>
        </p:grpSpPr>
        <p:sp>
          <p:nvSpPr>
            <p:cNvPr id="8" name="Rectangle 7"/>
            <p:cNvSpPr/>
            <p:nvPr/>
          </p:nvSpPr>
          <p:spPr>
            <a:xfrm>
              <a:off x="2618211" y="3045806"/>
              <a:ext cx="1322424" cy="1434095"/>
            </a:xfrm>
            <a:prstGeom prst="rect">
              <a:avLst/>
            </a:prstGeom>
            <a:solidFill>
              <a:srgbClr val="FFFFCC"/>
            </a:solidFill>
            <a:ln>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xtBox 8"/>
            <p:cNvSpPr txBox="1"/>
            <p:nvPr/>
          </p:nvSpPr>
          <p:spPr>
            <a:xfrm>
              <a:off x="2694851" y="3039220"/>
              <a:ext cx="1120820" cy="246221"/>
            </a:xfrm>
            <a:prstGeom prst="rect">
              <a:avLst/>
            </a:prstGeom>
            <a:noFill/>
          </p:spPr>
          <p:txBody>
            <a:bodyPr wrap="none" rtlCol="0">
              <a:spAutoFit/>
            </a:bodyPr>
            <a:lstStyle/>
            <a:p>
              <a:pPr marL="228600" indent="-228600" algn="ctr"/>
              <a:r>
                <a:rPr lang="nl-NL" sz="1000" b="1" smtClean="0">
                  <a:latin typeface="Arial" pitchFamily="34" charset="0"/>
                  <a:cs typeface="Arial" pitchFamily="34" charset="0"/>
                </a:rPr>
                <a:t>2. Leefbaarheid</a:t>
              </a:r>
              <a:endParaRPr lang="nl-NL" sz="1000" b="1">
                <a:latin typeface="Arial" pitchFamily="34" charset="0"/>
                <a:cs typeface="Arial" pitchFamily="34" charset="0"/>
              </a:endParaRPr>
            </a:p>
          </p:txBody>
        </p:sp>
      </p:grpSp>
      <p:grpSp>
        <p:nvGrpSpPr>
          <p:cNvPr id="10" name="Group 9"/>
          <p:cNvGrpSpPr/>
          <p:nvPr/>
        </p:nvGrpSpPr>
        <p:grpSpPr>
          <a:xfrm rot="240974">
            <a:off x="6317461" y="1070101"/>
            <a:ext cx="1322424" cy="1440681"/>
            <a:chOff x="2618211" y="3039220"/>
            <a:chExt cx="1322424" cy="1440681"/>
          </a:xfrm>
        </p:grpSpPr>
        <p:sp>
          <p:nvSpPr>
            <p:cNvPr id="11" name="Rectangle 10"/>
            <p:cNvSpPr/>
            <p:nvPr/>
          </p:nvSpPr>
          <p:spPr>
            <a:xfrm>
              <a:off x="2618211" y="3045806"/>
              <a:ext cx="1322424" cy="1434095"/>
            </a:xfrm>
            <a:prstGeom prst="rect">
              <a:avLst/>
            </a:prstGeom>
            <a:solidFill>
              <a:srgbClr val="FFFFCC"/>
            </a:solidFill>
            <a:ln>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xtBox 11"/>
            <p:cNvSpPr txBox="1"/>
            <p:nvPr/>
          </p:nvSpPr>
          <p:spPr>
            <a:xfrm>
              <a:off x="2717295" y="3039220"/>
              <a:ext cx="1075937" cy="246221"/>
            </a:xfrm>
            <a:prstGeom prst="rect">
              <a:avLst/>
            </a:prstGeom>
            <a:noFill/>
          </p:spPr>
          <p:txBody>
            <a:bodyPr wrap="none" rtlCol="0">
              <a:spAutoFit/>
            </a:bodyPr>
            <a:lstStyle/>
            <a:p>
              <a:pPr marL="228600" indent="-228600" algn="ctr"/>
              <a:r>
                <a:rPr lang="nl-NL" sz="1000" b="1" smtClean="0">
                  <a:latin typeface="Arial" pitchFamily="34" charset="0"/>
                  <a:cs typeface="Arial" pitchFamily="34" charset="0"/>
                </a:rPr>
                <a:t>3. Fietsverkeer</a:t>
              </a:r>
              <a:endParaRPr lang="nl-NL" sz="1000" b="1">
                <a:latin typeface="Arial" pitchFamily="34" charset="0"/>
                <a:cs typeface="Arial" pitchFamily="34" charset="0"/>
              </a:endParaRPr>
            </a:p>
          </p:txBody>
        </p:sp>
      </p:grpSp>
      <p:grpSp>
        <p:nvGrpSpPr>
          <p:cNvPr id="13" name="Group 15"/>
          <p:cNvGrpSpPr/>
          <p:nvPr/>
        </p:nvGrpSpPr>
        <p:grpSpPr>
          <a:xfrm rot="266562">
            <a:off x="6497365" y="1438463"/>
            <a:ext cx="1431802" cy="1440681"/>
            <a:chOff x="2539365" y="3039220"/>
            <a:chExt cx="1431802" cy="1440681"/>
          </a:xfrm>
        </p:grpSpPr>
        <p:sp>
          <p:nvSpPr>
            <p:cNvPr id="17" name="Rectangle 16"/>
            <p:cNvSpPr/>
            <p:nvPr/>
          </p:nvSpPr>
          <p:spPr>
            <a:xfrm>
              <a:off x="2618211" y="3045806"/>
              <a:ext cx="1322424" cy="1434095"/>
            </a:xfrm>
            <a:prstGeom prst="rect">
              <a:avLst/>
            </a:prstGeom>
            <a:solidFill>
              <a:srgbClr val="FFFFCC"/>
            </a:solidFill>
            <a:ln>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xtBox 17"/>
            <p:cNvSpPr txBox="1"/>
            <p:nvPr/>
          </p:nvSpPr>
          <p:spPr>
            <a:xfrm>
              <a:off x="2539365" y="3039220"/>
              <a:ext cx="1431802" cy="246221"/>
            </a:xfrm>
            <a:prstGeom prst="rect">
              <a:avLst/>
            </a:prstGeom>
            <a:noFill/>
          </p:spPr>
          <p:txBody>
            <a:bodyPr wrap="none" rtlCol="0">
              <a:spAutoFit/>
            </a:bodyPr>
            <a:lstStyle/>
            <a:p>
              <a:pPr marL="228600" indent="-228600" algn="ctr"/>
              <a:r>
                <a:rPr lang="nl-NL" sz="1000" b="1" smtClean="0">
                  <a:latin typeface="Arial" pitchFamily="34" charset="0"/>
                  <a:cs typeface="Arial" pitchFamily="34" charset="0"/>
                </a:rPr>
                <a:t>4. Openbaar Vervoer</a:t>
              </a:r>
              <a:endParaRPr lang="nl-NL" sz="1000" b="1">
                <a:latin typeface="Arial" pitchFamily="34" charset="0"/>
                <a:cs typeface="Arial" pitchFamily="34" charset="0"/>
              </a:endParaRPr>
            </a:p>
          </p:txBody>
        </p:sp>
      </p:grpSp>
      <p:grpSp>
        <p:nvGrpSpPr>
          <p:cNvPr id="14" name="Group 18"/>
          <p:cNvGrpSpPr/>
          <p:nvPr/>
        </p:nvGrpSpPr>
        <p:grpSpPr>
          <a:xfrm rot="318560">
            <a:off x="6860180" y="1840841"/>
            <a:ext cx="1322424" cy="1440681"/>
            <a:chOff x="2618211" y="3039220"/>
            <a:chExt cx="1322424" cy="1440681"/>
          </a:xfrm>
        </p:grpSpPr>
        <p:sp>
          <p:nvSpPr>
            <p:cNvPr id="20" name="Rectangle 19"/>
            <p:cNvSpPr/>
            <p:nvPr/>
          </p:nvSpPr>
          <p:spPr>
            <a:xfrm>
              <a:off x="2618211" y="3045806"/>
              <a:ext cx="1322424" cy="1434095"/>
            </a:xfrm>
            <a:prstGeom prst="rect">
              <a:avLst/>
            </a:prstGeom>
            <a:solidFill>
              <a:srgbClr val="FFFFCC"/>
            </a:solidFill>
            <a:ln>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xtBox 20"/>
            <p:cNvSpPr txBox="1"/>
            <p:nvPr/>
          </p:nvSpPr>
          <p:spPr>
            <a:xfrm>
              <a:off x="2666807" y="3039220"/>
              <a:ext cx="1176924" cy="400110"/>
            </a:xfrm>
            <a:prstGeom prst="rect">
              <a:avLst/>
            </a:prstGeom>
            <a:noFill/>
          </p:spPr>
          <p:txBody>
            <a:bodyPr wrap="none" rtlCol="0">
              <a:spAutoFit/>
            </a:bodyPr>
            <a:lstStyle/>
            <a:p>
              <a:pPr marL="228600" indent="-228600" algn="ctr"/>
              <a:r>
                <a:rPr lang="nl-NL" sz="1000" b="1" smtClean="0">
                  <a:latin typeface="Arial" pitchFamily="34" charset="0"/>
                  <a:cs typeface="Arial" pitchFamily="34" charset="0"/>
                </a:rPr>
                <a:t>5. Parkeren en </a:t>
              </a:r>
            </a:p>
            <a:p>
              <a:pPr marL="228600" indent="-228600" algn="ctr"/>
              <a:r>
                <a:rPr lang="nl-NL" sz="1000" b="1" smtClean="0">
                  <a:latin typeface="Arial" pitchFamily="34" charset="0"/>
                  <a:cs typeface="Arial" pitchFamily="34" charset="0"/>
                </a:rPr>
                <a:t>verkeer centrum</a:t>
              </a:r>
            </a:p>
          </p:txBody>
        </p:sp>
      </p:grpSp>
      <p:grpSp>
        <p:nvGrpSpPr>
          <p:cNvPr id="15" name="Group 21"/>
          <p:cNvGrpSpPr/>
          <p:nvPr/>
        </p:nvGrpSpPr>
        <p:grpSpPr>
          <a:xfrm rot="316029">
            <a:off x="6950434" y="2364265"/>
            <a:ext cx="1451038" cy="1440681"/>
            <a:chOff x="2529751" y="3039220"/>
            <a:chExt cx="1451038" cy="1440681"/>
          </a:xfrm>
        </p:grpSpPr>
        <p:sp>
          <p:nvSpPr>
            <p:cNvPr id="23" name="Rectangle 22"/>
            <p:cNvSpPr/>
            <p:nvPr/>
          </p:nvSpPr>
          <p:spPr>
            <a:xfrm>
              <a:off x="2618211" y="3045806"/>
              <a:ext cx="1322424" cy="1434095"/>
            </a:xfrm>
            <a:prstGeom prst="rect">
              <a:avLst/>
            </a:prstGeom>
            <a:solidFill>
              <a:srgbClr val="FFFFCC"/>
            </a:solidFill>
            <a:ln>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TextBox 23"/>
            <p:cNvSpPr txBox="1"/>
            <p:nvPr/>
          </p:nvSpPr>
          <p:spPr>
            <a:xfrm>
              <a:off x="2529751" y="3039220"/>
              <a:ext cx="1451038" cy="246221"/>
            </a:xfrm>
            <a:prstGeom prst="rect">
              <a:avLst/>
            </a:prstGeom>
            <a:noFill/>
          </p:spPr>
          <p:txBody>
            <a:bodyPr wrap="none" rtlCol="0">
              <a:spAutoFit/>
            </a:bodyPr>
            <a:lstStyle/>
            <a:p>
              <a:pPr marL="228600" indent="-228600" algn="ctr"/>
              <a:r>
                <a:rPr lang="nl-NL" sz="1000" b="1" smtClean="0">
                  <a:latin typeface="Arial" pitchFamily="34" charset="0"/>
                  <a:cs typeface="Arial" pitchFamily="34" charset="0"/>
                </a:rPr>
                <a:t>6. Verkeersveiligheid</a:t>
              </a:r>
            </a:p>
          </p:txBody>
        </p:sp>
      </p:grpSp>
      <p:grpSp>
        <p:nvGrpSpPr>
          <p:cNvPr id="16" name="Group 24"/>
          <p:cNvGrpSpPr/>
          <p:nvPr/>
        </p:nvGrpSpPr>
        <p:grpSpPr>
          <a:xfrm rot="419342">
            <a:off x="7233377" y="2724543"/>
            <a:ext cx="1339547" cy="1440681"/>
            <a:chOff x="2601088" y="3039220"/>
            <a:chExt cx="1339547" cy="1440681"/>
          </a:xfrm>
        </p:grpSpPr>
        <p:sp>
          <p:nvSpPr>
            <p:cNvPr id="26" name="Rectangle 25"/>
            <p:cNvSpPr/>
            <p:nvPr/>
          </p:nvSpPr>
          <p:spPr>
            <a:xfrm>
              <a:off x="2618211" y="3045806"/>
              <a:ext cx="1322424" cy="1434095"/>
            </a:xfrm>
            <a:prstGeom prst="rect">
              <a:avLst/>
            </a:prstGeom>
            <a:solidFill>
              <a:srgbClr val="FFFFCC"/>
            </a:solidFill>
            <a:ln>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extBox 26"/>
            <p:cNvSpPr txBox="1"/>
            <p:nvPr/>
          </p:nvSpPr>
          <p:spPr>
            <a:xfrm>
              <a:off x="2601088" y="3039220"/>
              <a:ext cx="1308371" cy="246221"/>
            </a:xfrm>
            <a:prstGeom prst="rect">
              <a:avLst/>
            </a:prstGeom>
            <a:noFill/>
          </p:spPr>
          <p:txBody>
            <a:bodyPr wrap="none" rtlCol="0">
              <a:spAutoFit/>
            </a:bodyPr>
            <a:lstStyle/>
            <a:p>
              <a:pPr marL="228600" indent="-228600" algn="ctr"/>
              <a:r>
                <a:rPr lang="nl-NL" sz="1000" b="1" smtClean="0">
                  <a:latin typeface="Arial" pitchFamily="34" charset="0"/>
                  <a:cs typeface="Arial" pitchFamily="34" charset="0"/>
                </a:rPr>
                <a:t>7. SMART mobility</a:t>
              </a:r>
            </a:p>
          </p:txBody>
        </p:sp>
      </p:grpSp>
      <p:grpSp>
        <p:nvGrpSpPr>
          <p:cNvPr id="19" name="Group 27"/>
          <p:cNvGrpSpPr/>
          <p:nvPr/>
        </p:nvGrpSpPr>
        <p:grpSpPr>
          <a:xfrm rot="349223">
            <a:off x="7422635" y="3192707"/>
            <a:ext cx="1322424" cy="1440681"/>
            <a:chOff x="2618211" y="3039220"/>
            <a:chExt cx="1322424" cy="1440681"/>
          </a:xfrm>
        </p:grpSpPr>
        <p:sp>
          <p:nvSpPr>
            <p:cNvPr id="29" name="Rectangle 28"/>
            <p:cNvSpPr/>
            <p:nvPr/>
          </p:nvSpPr>
          <p:spPr>
            <a:xfrm>
              <a:off x="2618211" y="3045806"/>
              <a:ext cx="1322424" cy="1434095"/>
            </a:xfrm>
            <a:prstGeom prst="rect">
              <a:avLst/>
            </a:prstGeom>
            <a:solidFill>
              <a:srgbClr val="FFFFCC"/>
            </a:solidFill>
            <a:ln>
              <a:solidFill>
                <a:schemeClr val="tx1"/>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0" name="TextBox 29"/>
            <p:cNvSpPr txBox="1"/>
            <p:nvPr/>
          </p:nvSpPr>
          <p:spPr>
            <a:xfrm>
              <a:off x="2637960" y="3039220"/>
              <a:ext cx="1234632" cy="400110"/>
            </a:xfrm>
            <a:prstGeom prst="rect">
              <a:avLst/>
            </a:prstGeom>
            <a:noFill/>
          </p:spPr>
          <p:txBody>
            <a:bodyPr wrap="none" rtlCol="0">
              <a:spAutoFit/>
            </a:bodyPr>
            <a:lstStyle/>
            <a:p>
              <a:pPr marL="228600" indent="-228600" algn="ctr"/>
              <a:r>
                <a:rPr lang="nl-NL" sz="1000" b="1" smtClean="0">
                  <a:latin typeface="Arial" pitchFamily="34" charset="0"/>
                  <a:cs typeface="Arial" pitchFamily="34" charset="0"/>
                </a:rPr>
                <a:t>8. Integraal maat-</a:t>
              </a:r>
            </a:p>
            <a:p>
              <a:pPr marL="228600" indent="-228600" algn="ctr"/>
              <a:r>
                <a:rPr lang="nl-NL" sz="1000" b="1" smtClean="0">
                  <a:latin typeface="Arial" pitchFamily="34" charset="0"/>
                  <a:cs typeface="Arial" pitchFamily="34" charset="0"/>
                </a:rPr>
                <a:t>regelenpakket</a:t>
              </a:r>
            </a:p>
          </p:txBody>
        </p:sp>
      </p:grpSp>
      <p:sp>
        <p:nvSpPr>
          <p:cNvPr id="31" name="TextBox 30"/>
          <p:cNvSpPr txBox="1"/>
          <p:nvPr/>
        </p:nvSpPr>
        <p:spPr>
          <a:xfrm>
            <a:off x="638416" y="3585237"/>
            <a:ext cx="5487270" cy="830997"/>
          </a:xfrm>
          <a:prstGeom prst="rect">
            <a:avLst/>
          </a:prstGeom>
          <a:noFill/>
        </p:spPr>
        <p:txBody>
          <a:bodyPr wrap="square" rtlCol="0">
            <a:spAutoFit/>
          </a:bodyPr>
          <a:lstStyle/>
          <a:p>
            <a:r>
              <a:rPr lang="nl-NL" sz="1600" smtClean="0"/>
              <a:t>Wij constateren dat de inhoud van sommige modules hier en daar </a:t>
            </a:r>
            <a:r>
              <a:rPr lang="nl-NL" sz="1600" b="1" smtClean="0"/>
              <a:t>op gespannen voet </a:t>
            </a:r>
            <a:r>
              <a:rPr lang="nl-NL" sz="1600" smtClean="0"/>
              <a:t>staat met die van andere modules:              </a:t>
            </a:r>
          </a:p>
          <a:p>
            <a:r>
              <a:rPr lang="nl-NL" sz="1600" b="1" smtClean="0">
                <a:solidFill>
                  <a:srgbClr val="FF0000"/>
                </a:solidFill>
              </a:rPr>
              <a:t>er zijn gedurfde keuzes nodig </a:t>
            </a:r>
            <a:r>
              <a:rPr lang="nl-NL" sz="1600" smtClean="0"/>
              <a:t>en die zijn nog niet gemaakt!</a:t>
            </a:r>
            <a:endParaRPr lang="nl-NL"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Nuenen </a:t>
            </a:r>
            <a:r>
              <a:rPr lang="nl-NL" sz="2000" smtClean="0">
                <a:solidFill>
                  <a:srgbClr val="3333FF"/>
                </a:solidFill>
                <a:latin typeface="Arial" pitchFamily="34" charset="0"/>
                <a:cs typeface="Arial" pitchFamily="34" charset="0"/>
              </a:rPr>
              <a:t>(vervolg)</a:t>
            </a:r>
          </a:p>
        </p:txBody>
      </p:sp>
      <p:sp>
        <p:nvSpPr>
          <p:cNvPr id="3" name="Content Placeholder 2"/>
          <p:cNvSpPr>
            <a:spLocks noGrp="1"/>
          </p:cNvSpPr>
          <p:nvPr>
            <p:ph idx="1"/>
          </p:nvPr>
        </p:nvSpPr>
        <p:spPr>
          <a:xfrm>
            <a:off x="622076" y="841375"/>
            <a:ext cx="5258117" cy="927355"/>
          </a:xfrm>
        </p:spPr>
        <p:txBody>
          <a:bodyPr>
            <a:noAutofit/>
          </a:bodyPr>
          <a:lstStyle/>
          <a:p>
            <a:pPr marL="269875" indent="-269875">
              <a:buNone/>
            </a:pPr>
            <a:r>
              <a:rPr lang="nl-NL" sz="2000" b="1" smtClean="0"/>
              <a:t>Werkgroep Mobiliteit: </a:t>
            </a:r>
            <a:r>
              <a:rPr lang="nl-NL" sz="2000" b="1" smtClean="0">
                <a:solidFill>
                  <a:srgbClr val="3333FF"/>
                </a:solidFill>
              </a:rPr>
              <a:t>module Fietsverkeer</a:t>
            </a:r>
            <a:endParaRPr lang="nl-NL" sz="2400" smtClean="0">
              <a:solidFill>
                <a:srgbClr val="3333FF"/>
              </a:solidFill>
            </a:endParaRPr>
          </a:p>
          <a:p>
            <a:r>
              <a:rPr lang="nl-NL" sz="1600" b="1" smtClean="0"/>
              <a:t>ruggengraat fietsverbindingen</a:t>
            </a:r>
            <a:r>
              <a:rPr lang="nl-NL" sz="1600" smtClean="0"/>
              <a:t>, aansluitend op snelfietsroutes Bereikbaarheidsagenda </a:t>
            </a:r>
          </a:p>
          <a:p>
            <a:endParaRPr lang="nl-NL" sz="1600" smtClean="0"/>
          </a:p>
          <a:p>
            <a:pPr>
              <a:buNone/>
            </a:pPr>
            <a:r>
              <a:rPr lang="nl-NL" sz="1600" smtClean="0"/>
              <a:t>	</a:t>
            </a:r>
            <a:br>
              <a:rPr lang="nl-NL" sz="1600" smtClean="0"/>
            </a:br>
            <a:r>
              <a:rPr lang="nl-NL" sz="1400" smtClean="0"/>
              <a:t/>
            </a:r>
            <a:br>
              <a:rPr lang="nl-NL" sz="1400" smtClean="0"/>
            </a:br>
            <a:endParaRPr lang="nl-NL" sz="1400" smtClean="0"/>
          </a:p>
          <a:p>
            <a:pPr marL="612750" lvl="1" indent="-269875"/>
            <a:endParaRPr lang="nl-NL" sz="1400" smtClean="0"/>
          </a:p>
          <a:p>
            <a:pPr>
              <a:buNone/>
            </a:pPr>
            <a:endParaRPr lang="nl-NL" sz="1400" smtClean="0"/>
          </a:p>
        </p:txBody>
      </p:sp>
      <p:sp>
        <p:nvSpPr>
          <p:cNvPr id="41" name="TextBox 40"/>
          <p:cNvSpPr txBox="1"/>
          <p:nvPr/>
        </p:nvSpPr>
        <p:spPr>
          <a:xfrm>
            <a:off x="631825" y="1822142"/>
            <a:ext cx="4560899" cy="2831544"/>
          </a:xfrm>
          <a:prstGeom prst="rect">
            <a:avLst/>
          </a:prstGeom>
          <a:noFill/>
        </p:spPr>
        <p:txBody>
          <a:bodyPr wrap="square" rtlCol="0">
            <a:spAutoFit/>
          </a:bodyPr>
          <a:lstStyle/>
          <a:p>
            <a:pPr marL="180975" indent="-180975">
              <a:buFont typeface="Arial" pitchFamily="34" charset="0"/>
              <a:buChar char="•"/>
            </a:pPr>
            <a:r>
              <a:rPr lang="nl-NL" sz="1600" b="1" smtClean="0"/>
              <a:t>snelfietsroutes: </a:t>
            </a:r>
          </a:p>
          <a:p>
            <a:pPr marL="523850" lvl="1" indent="-180975">
              <a:buFont typeface="Arial" pitchFamily="34" charset="0"/>
              <a:buChar char="•"/>
            </a:pPr>
            <a:r>
              <a:rPr lang="nl-NL" smtClean="0"/>
              <a:t>4- 5 m breed</a:t>
            </a:r>
          </a:p>
          <a:p>
            <a:pPr marL="523850" lvl="1" indent="-180975">
              <a:buFont typeface="Arial" pitchFamily="34" charset="0"/>
              <a:buChar char="•"/>
            </a:pPr>
            <a:r>
              <a:rPr lang="nl-NL" smtClean="0"/>
              <a:t>fiets in de voorrang</a:t>
            </a:r>
          </a:p>
          <a:p>
            <a:pPr marL="523850" lvl="1" indent="-180975">
              <a:buFont typeface="Arial" pitchFamily="34" charset="0"/>
              <a:buChar char="•"/>
            </a:pPr>
            <a:r>
              <a:rPr lang="nl-NL" smtClean="0"/>
              <a:t>bij voorkeur ongelijkvloers</a:t>
            </a:r>
          </a:p>
          <a:p>
            <a:pPr marL="523850" lvl="1" indent="-180975"/>
            <a:r>
              <a:rPr lang="nl-NL" smtClean="0"/>
              <a:t>Lukt niet door centrum...</a:t>
            </a:r>
          </a:p>
          <a:p>
            <a:pPr marL="180975" indent="-180975">
              <a:buFont typeface="Arial" pitchFamily="34" charset="0"/>
              <a:buChar char="•"/>
            </a:pPr>
            <a:endParaRPr lang="nl-NL" sz="800" b="1" smtClean="0"/>
          </a:p>
          <a:p>
            <a:pPr marL="180975" indent="-180975">
              <a:buFont typeface="Arial" pitchFamily="34" charset="0"/>
              <a:buChar char="•"/>
            </a:pPr>
            <a:r>
              <a:rPr lang="nl-NL" sz="1600" b="1" smtClean="0"/>
              <a:t>autoluwe</a:t>
            </a:r>
            <a:r>
              <a:rPr lang="nl-NL" sz="1600" smtClean="0"/>
              <a:t> of voor autoverkeer </a:t>
            </a:r>
            <a:r>
              <a:rPr lang="nl-NL" sz="1600" b="1" smtClean="0"/>
              <a:t>afgesloten</a:t>
            </a:r>
            <a:r>
              <a:rPr lang="nl-NL" sz="1600" smtClean="0"/>
              <a:t> Opwettenseweg  </a:t>
            </a:r>
            <a:r>
              <a:rPr lang="nl-NL" i="1" smtClean="0"/>
              <a:t>(komen we op terug)</a:t>
            </a:r>
          </a:p>
          <a:p>
            <a:pPr marL="180975" indent="-180975">
              <a:buFont typeface="Arial" pitchFamily="34" charset="0"/>
              <a:buChar char="•"/>
            </a:pPr>
            <a:endParaRPr lang="nl-NL" sz="800" smtClean="0"/>
          </a:p>
          <a:p>
            <a:pPr marL="180975" indent="-180975">
              <a:buFont typeface="Arial" pitchFamily="34" charset="0"/>
              <a:buChar char="•"/>
            </a:pPr>
            <a:r>
              <a:rPr lang="nl-NL" sz="1600" smtClean="0"/>
              <a:t>centrum</a:t>
            </a:r>
            <a:r>
              <a:rPr lang="nl-NL" smtClean="0"/>
              <a:t>: </a:t>
            </a:r>
            <a:r>
              <a:rPr lang="nl-NL" b="1" smtClean="0"/>
              <a:t>meer ruimte voor de fiets </a:t>
            </a:r>
            <a:r>
              <a:rPr lang="nl-NL" smtClean="0"/>
              <a:t>t.o.v. de auto</a:t>
            </a:r>
          </a:p>
          <a:p>
            <a:pPr marL="523850" lvl="1" indent="-180975">
              <a:buFont typeface="Arial" pitchFamily="34" charset="0"/>
              <a:buChar char="•"/>
            </a:pPr>
            <a:r>
              <a:rPr lang="nl-NL" smtClean="0"/>
              <a:t>maar concrete maatregelen ontbreken nog...</a:t>
            </a:r>
          </a:p>
          <a:p>
            <a:pPr marL="523850" lvl="1" indent="-180975">
              <a:buFont typeface="Arial" pitchFamily="34" charset="0"/>
              <a:buChar char="•"/>
            </a:pPr>
            <a:endParaRPr lang="nl-NL" smtClean="0"/>
          </a:p>
          <a:p>
            <a:pPr marL="180975" indent="-180975">
              <a:buFont typeface="Arial" pitchFamily="34" charset="0"/>
              <a:buChar char="•"/>
            </a:pPr>
            <a:r>
              <a:rPr lang="nl-NL" b="1" smtClean="0"/>
              <a:t>fietspromotie...</a:t>
            </a:r>
            <a:endParaRPr lang="nl-NL" b="1"/>
          </a:p>
        </p:txBody>
      </p:sp>
      <p:grpSp>
        <p:nvGrpSpPr>
          <p:cNvPr id="44" name="Group 43"/>
          <p:cNvGrpSpPr/>
          <p:nvPr/>
        </p:nvGrpSpPr>
        <p:grpSpPr>
          <a:xfrm>
            <a:off x="4331720" y="306522"/>
            <a:ext cx="4612041" cy="4780694"/>
            <a:chOff x="4331720" y="306522"/>
            <a:chExt cx="4612041" cy="4780694"/>
          </a:xfrm>
        </p:grpSpPr>
        <p:grpSp>
          <p:nvGrpSpPr>
            <p:cNvPr id="43" name="Group 42"/>
            <p:cNvGrpSpPr/>
            <p:nvPr/>
          </p:nvGrpSpPr>
          <p:grpSpPr>
            <a:xfrm>
              <a:off x="4331720" y="306522"/>
              <a:ext cx="4612041" cy="4780694"/>
              <a:chOff x="4331720" y="306522"/>
              <a:chExt cx="4612041" cy="4780694"/>
            </a:xfrm>
          </p:grpSpPr>
          <p:grpSp>
            <p:nvGrpSpPr>
              <p:cNvPr id="39" name="Group 38"/>
              <p:cNvGrpSpPr/>
              <p:nvPr/>
            </p:nvGrpSpPr>
            <p:grpSpPr>
              <a:xfrm>
                <a:off x="5212742" y="306522"/>
                <a:ext cx="3731019" cy="4780694"/>
                <a:chOff x="5146002" y="306522"/>
                <a:chExt cx="3731019" cy="4780694"/>
              </a:xfrm>
            </p:grpSpPr>
            <p:pic>
              <p:nvPicPr>
                <p:cNvPr id="87042" name="Picture 2"/>
                <p:cNvPicPr>
                  <a:picLocks noChangeAspect="1" noChangeArrowheads="1"/>
                </p:cNvPicPr>
                <p:nvPr/>
              </p:nvPicPr>
              <p:blipFill>
                <a:blip r:embed="rId2" cstate="print">
                  <a:lum bright="-16000" contrast="32000"/>
                </a:blip>
                <a:srcRect l="34551" t="20148" r="29654" b="6468"/>
                <a:stretch>
                  <a:fillRect/>
                </a:stretch>
              </p:blipFill>
              <p:spPr bwMode="auto">
                <a:xfrm>
                  <a:off x="5146002" y="306522"/>
                  <a:ext cx="3731019" cy="4780694"/>
                </a:xfrm>
                <a:prstGeom prst="rect">
                  <a:avLst/>
                </a:prstGeom>
                <a:noFill/>
                <a:ln w="9525">
                  <a:noFill/>
                  <a:miter lim="800000"/>
                  <a:headEnd/>
                  <a:tailEnd/>
                </a:ln>
              </p:spPr>
            </p:pic>
            <p:sp>
              <p:nvSpPr>
                <p:cNvPr id="32" name="TextBox 31"/>
                <p:cNvSpPr txBox="1"/>
                <p:nvPr/>
              </p:nvSpPr>
              <p:spPr>
                <a:xfrm rot="17397258">
                  <a:off x="6486044" y="1591579"/>
                  <a:ext cx="1111202" cy="261610"/>
                </a:xfrm>
                <a:prstGeom prst="rect">
                  <a:avLst/>
                </a:prstGeom>
                <a:noFill/>
              </p:spPr>
              <p:txBody>
                <a:bodyPr wrap="none" rtlCol="0">
                  <a:spAutoFit/>
                </a:bodyPr>
                <a:lstStyle/>
                <a:p>
                  <a:r>
                    <a:rPr lang="nl-NL" sz="1100" smtClean="0"/>
                    <a:t>SFR Gemert-Ehv</a:t>
                  </a:r>
                  <a:endParaRPr lang="nl-NL" sz="1100"/>
                </a:p>
              </p:txBody>
            </p:sp>
            <p:sp>
              <p:nvSpPr>
                <p:cNvPr id="33" name="TextBox 32"/>
                <p:cNvSpPr txBox="1"/>
                <p:nvPr/>
              </p:nvSpPr>
              <p:spPr>
                <a:xfrm rot="20370116">
                  <a:off x="7054897" y="2309379"/>
                  <a:ext cx="1734770" cy="261610"/>
                </a:xfrm>
                <a:prstGeom prst="rect">
                  <a:avLst/>
                </a:prstGeom>
                <a:noFill/>
              </p:spPr>
              <p:txBody>
                <a:bodyPr wrap="none" rtlCol="0">
                  <a:spAutoFit/>
                </a:bodyPr>
                <a:lstStyle/>
                <a:p>
                  <a:r>
                    <a:rPr lang="nl-NL" sz="1100" smtClean="0"/>
                    <a:t>SFR Helmond/Stiphout-Ehv</a:t>
                  </a:r>
                  <a:endParaRPr lang="nl-NL" sz="1100"/>
                </a:p>
              </p:txBody>
            </p:sp>
            <p:sp>
              <p:nvSpPr>
                <p:cNvPr id="34" name="TextBox 33"/>
                <p:cNvSpPr txBox="1"/>
                <p:nvPr/>
              </p:nvSpPr>
              <p:spPr>
                <a:xfrm>
                  <a:off x="5279492" y="2936759"/>
                  <a:ext cx="832279" cy="261610"/>
                </a:xfrm>
                <a:prstGeom prst="rect">
                  <a:avLst/>
                </a:prstGeom>
                <a:noFill/>
              </p:spPr>
              <p:txBody>
                <a:bodyPr wrap="none" rtlCol="0">
                  <a:spAutoFit/>
                </a:bodyPr>
                <a:lstStyle/>
                <a:p>
                  <a:r>
                    <a:rPr lang="nl-NL" sz="1100" smtClean="0"/>
                    <a:t>Europalaan</a:t>
                  </a:r>
                  <a:endParaRPr lang="nl-NL"/>
                </a:p>
              </p:txBody>
            </p:sp>
            <p:sp>
              <p:nvSpPr>
                <p:cNvPr id="35" name="TextBox 34"/>
                <p:cNvSpPr txBox="1"/>
                <p:nvPr/>
              </p:nvSpPr>
              <p:spPr>
                <a:xfrm rot="20692773">
                  <a:off x="6603709" y="3656507"/>
                  <a:ext cx="1593706" cy="261610"/>
                </a:xfrm>
                <a:prstGeom prst="rect">
                  <a:avLst/>
                </a:prstGeom>
                <a:noFill/>
              </p:spPr>
              <p:txBody>
                <a:bodyPr wrap="none" rtlCol="0">
                  <a:spAutoFit/>
                </a:bodyPr>
                <a:lstStyle/>
                <a:p>
                  <a:r>
                    <a:rPr lang="nl-NL" sz="1100" smtClean="0"/>
                    <a:t>SFR Helmond-Eindhoven</a:t>
                  </a:r>
                  <a:endParaRPr lang="nl-NL" sz="1100"/>
                </a:p>
              </p:txBody>
            </p:sp>
            <p:sp>
              <p:nvSpPr>
                <p:cNvPr id="36" name="TextBox 35"/>
                <p:cNvSpPr txBox="1"/>
                <p:nvPr/>
              </p:nvSpPr>
              <p:spPr>
                <a:xfrm rot="1769085">
                  <a:off x="6834638" y="3136995"/>
                  <a:ext cx="973343" cy="261610"/>
                </a:xfrm>
                <a:prstGeom prst="rect">
                  <a:avLst/>
                </a:prstGeom>
                <a:noFill/>
              </p:spPr>
              <p:txBody>
                <a:bodyPr wrap="none" rtlCol="0">
                  <a:spAutoFit/>
                </a:bodyPr>
                <a:lstStyle/>
                <a:p>
                  <a:r>
                    <a:rPr lang="nl-NL" sz="1100" smtClean="0"/>
                    <a:t>--&gt; Gulbergen</a:t>
                  </a:r>
                  <a:endParaRPr lang="nl-NL" sz="1100"/>
                </a:p>
              </p:txBody>
            </p:sp>
            <p:sp>
              <p:nvSpPr>
                <p:cNvPr id="37" name="TextBox 36"/>
                <p:cNvSpPr txBox="1"/>
                <p:nvPr/>
              </p:nvSpPr>
              <p:spPr>
                <a:xfrm rot="2609090">
                  <a:off x="5920239" y="2142501"/>
                  <a:ext cx="907621" cy="261610"/>
                </a:xfrm>
                <a:prstGeom prst="rect">
                  <a:avLst/>
                </a:prstGeom>
                <a:noFill/>
              </p:spPr>
              <p:txBody>
                <a:bodyPr wrap="none" rtlCol="0">
                  <a:spAutoFit/>
                </a:bodyPr>
                <a:lstStyle/>
                <a:p>
                  <a:r>
                    <a:rPr lang="nl-NL" sz="1100" smtClean="0"/>
                    <a:t>&lt;-- Ekkersrijt</a:t>
                  </a:r>
                  <a:endParaRPr lang="nl-NL" sz="1100"/>
                </a:p>
              </p:txBody>
            </p:sp>
            <p:sp>
              <p:nvSpPr>
                <p:cNvPr id="38" name="TextBox 37"/>
                <p:cNvSpPr txBox="1"/>
                <p:nvPr/>
              </p:nvSpPr>
              <p:spPr>
                <a:xfrm rot="19059869">
                  <a:off x="5439679" y="3323879"/>
                  <a:ext cx="1122423" cy="261610"/>
                </a:xfrm>
                <a:prstGeom prst="rect">
                  <a:avLst/>
                </a:prstGeom>
                <a:noFill/>
              </p:spPr>
              <p:txBody>
                <a:bodyPr wrap="none" rtlCol="0">
                  <a:spAutoFit/>
                </a:bodyPr>
                <a:lstStyle/>
                <a:p>
                  <a:r>
                    <a:rPr lang="nl-NL" sz="1100" smtClean="0"/>
                    <a:t>Opwettenseweg</a:t>
                  </a:r>
                  <a:endParaRPr lang="nl-NL" sz="1100"/>
                </a:p>
              </p:txBody>
            </p:sp>
          </p:grpSp>
          <p:sp>
            <p:nvSpPr>
              <p:cNvPr id="40" name="Right Arrow 39"/>
              <p:cNvSpPr/>
              <p:nvPr/>
            </p:nvSpPr>
            <p:spPr>
              <a:xfrm>
                <a:off x="4331720" y="1420136"/>
                <a:ext cx="1448356" cy="381984"/>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2" name="TextBox 41"/>
            <p:cNvSpPr txBox="1"/>
            <p:nvPr/>
          </p:nvSpPr>
          <p:spPr>
            <a:xfrm rot="2792585">
              <a:off x="6320708" y="4151510"/>
              <a:ext cx="837089" cy="261610"/>
            </a:xfrm>
            <a:prstGeom prst="rect">
              <a:avLst/>
            </a:prstGeom>
            <a:noFill/>
          </p:spPr>
          <p:txBody>
            <a:bodyPr wrap="none" rtlCol="0">
              <a:spAutoFit/>
            </a:bodyPr>
            <a:lstStyle/>
            <a:p>
              <a:r>
                <a:rPr lang="nl-NL" sz="1100" smtClean="0"/>
                <a:t>Geldrop --&gt;</a:t>
              </a:r>
              <a:endParaRPr lang="nl-NL" sz="11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xEl>
                                              <p:pRg st="9" end="9"/>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Nuenen </a:t>
            </a:r>
            <a:r>
              <a:rPr lang="nl-NL" sz="2000" smtClean="0">
                <a:solidFill>
                  <a:srgbClr val="3333FF"/>
                </a:solidFill>
                <a:latin typeface="Arial" pitchFamily="34" charset="0"/>
                <a:cs typeface="Arial" pitchFamily="34" charset="0"/>
              </a:rPr>
              <a:t>(vervolg)</a:t>
            </a:r>
          </a:p>
        </p:txBody>
      </p:sp>
      <p:sp>
        <p:nvSpPr>
          <p:cNvPr id="3" name="Content Placeholder 2"/>
          <p:cNvSpPr>
            <a:spLocks noGrp="1"/>
          </p:cNvSpPr>
          <p:nvPr>
            <p:ph idx="1"/>
          </p:nvPr>
        </p:nvSpPr>
        <p:spPr>
          <a:xfrm>
            <a:off x="631825" y="1268146"/>
            <a:ext cx="3237230" cy="3957556"/>
          </a:xfrm>
        </p:spPr>
        <p:txBody>
          <a:bodyPr>
            <a:noAutofit/>
          </a:bodyPr>
          <a:lstStyle/>
          <a:p>
            <a:pPr marL="180975" indent="-180975"/>
            <a:r>
              <a:rPr lang="nl-NL" sz="1400" b="1" smtClean="0"/>
              <a:t>Opwettenseweg</a:t>
            </a:r>
            <a:r>
              <a:rPr lang="nl-NL" sz="1400" smtClean="0"/>
              <a:t> nu gevaarlijk door grote aantallen fietsers en auto’s, in combinatie met smalle weg</a:t>
            </a:r>
          </a:p>
          <a:p>
            <a:pPr marL="180975" indent="-180975"/>
            <a:r>
              <a:rPr lang="nl-NL" sz="1400" smtClean="0"/>
              <a:t>gevaar  dreigt sterk toe te nemen door </a:t>
            </a:r>
            <a:r>
              <a:rPr lang="nl-NL" sz="1400" b="1" smtClean="0"/>
              <a:t>groeiend ontsluitingsverkeer </a:t>
            </a:r>
            <a:r>
              <a:rPr lang="nl-NL" sz="1400" smtClean="0"/>
              <a:t>Nuenen-West in combinatie met </a:t>
            </a:r>
            <a:r>
              <a:rPr lang="nl-NL" sz="1400" b="1" smtClean="0"/>
              <a:t>snelfietsroute </a:t>
            </a:r>
            <a:r>
              <a:rPr lang="nl-NL" sz="1400" smtClean="0"/>
              <a:t>via de Opwettenseweg</a:t>
            </a:r>
          </a:p>
          <a:p>
            <a:pPr marL="180975" indent="-180975"/>
            <a:r>
              <a:rPr lang="nl-NL" sz="1400" smtClean="0"/>
              <a:t>afspraken gemaakt voor </a:t>
            </a:r>
            <a:r>
              <a:rPr lang="nl-NL" sz="1400" b="1" smtClean="0"/>
              <a:t>autoluwe</a:t>
            </a:r>
            <a:r>
              <a:rPr lang="nl-NL" sz="1400" smtClean="0"/>
              <a:t> Opwettenseweg of </a:t>
            </a:r>
            <a:r>
              <a:rPr lang="nl-NL" sz="1400" b="1" smtClean="0"/>
              <a:t>knip, </a:t>
            </a:r>
            <a:r>
              <a:rPr lang="nl-NL" sz="1400" smtClean="0"/>
              <a:t>zowel in:</a:t>
            </a:r>
          </a:p>
          <a:p>
            <a:pPr marL="450850" lvl="1" indent="-109538">
              <a:spcBef>
                <a:spcPts val="200"/>
              </a:spcBef>
            </a:pPr>
            <a:r>
              <a:rPr lang="nl-NL" sz="1200" smtClean="0"/>
              <a:t>Bestemmingsplan Nuenen-West</a:t>
            </a:r>
          </a:p>
          <a:p>
            <a:pPr marL="450850" lvl="1" indent="-109538">
              <a:spcBef>
                <a:spcPts val="200"/>
              </a:spcBef>
            </a:pPr>
            <a:r>
              <a:rPr lang="nl-NL" sz="1200" smtClean="0"/>
              <a:t>Bereikbaarheidsagenda</a:t>
            </a:r>
          </a:p>
          <a:p>
            <a:pPr marL="450850" lvl="1" indent="-109538">
              <a:spcBef>
                <a:spcPts val="200"/>
              </a:spcBef>
            </a:pPr>
            <a:r>
              <a:rPr lang="nl-NL" sz="1200" smtClean="0"/>
              <a:t>module Fietsverkeer</a:t>
            </a:r>
          </a:p>
          <a:p>
            <a:pPr marL="450850" lvl="1" indent="-109538"/>
            <a:endParaRPr lang="nl-NL" sz="800" smtClean="0"/>
          </a:p>
          <a:p>
            <a:pPr marL="107975" indent="-109538">
              <a:buNone/>
            </a:pPr>
            <a:r>
              <a:rPr lang="nl-NL" sz="1500" smtClean="0"/>
              <a:t>	</a:t>
            </a:r>
            <a:r>
              <a:rPr lang="nl-NL" sz="1500" smtClean="0">
                <a:solidFill>
                  <a:srgbClr val="FF0000"/>
                </a:solidFill>
              </a:rPr>
              <a:t>Wij  maken ons sterk om te zorgen dat dit overeind blijft en dat de Opwettenseweg autoluw wordt!</a:t>
            </a:r>
          </a:p>
          <a:p>
            <a:pPr marL="269875" indent="-269875"/>
            <a:endParaRPr lang="nl-NL" sz="1400" smtClean="0"/>
          </a:p>
          <a:p>
            <a:pPr marL="612750" lvl="1" indent="-269875"/>
            <a:endParaRPr lang="nl-NL" sz="1400" smtClean="0"/>
          </a:p>
          <a:p>
            <a:pPr>
              <a:buNone/>
            </a:pPr>
            <a:endParaRPr lang="nl-NL" sz="1400" smtClean="0"/>
          </a:p>
        </p:txBody>
      </p:sp>
      <p:sp>
        <p:nvSpPr>
          <p:cNvPr id="64" name="TextBox 63"/>
          <p:cNvSpPr txBox="1"/>
          <p:nvPr/>
        </p:nvSpPr>
        <p:spPr>
          <a:xfrm>
            <a:off x="7829133" y="3857834"/>
            <a:ext cx="779381" cy="430887"/>
          </a:xfrm>
          <a:prstGeom prst="rect">
            <a:avLst/>
          </a:prstGeom>
          <a:solidFill>
            <a:srgbClr val="FFFFFF">
              <a:alpha val="45098"/>
            </a:srgbClr>
          </a:solidFill>
        </p:spPr>
        <p:txBody>
          <a:bodyPr wrap="none" rtlCol="0">
            <a:spAutoFit/>
          </a:bodyPr>
          <a:lstStyle/>
          <a:p>
            <a:r>
              <a:rPr lang="nl-NL" sz="1050" b="1" smtClean="0">
                <a:solidFill>
                  <a:srgbClr val="FF0000"/>
                </a:solidFill>
              </a:rPr>
              <a:t>bussluizen</a:t>
            </a:r>
          </a:p>
          <a:p>
            <a:r>
              <a:rPr lang="nl-NL" sz="1050" b="1" smtClean="0">
                <a:solidFill>
                  <a:srgbClr val="FF0000"/>
                </a:solidFill>
              </a:rPr>
              <a:t> open</a:t>
            </a:r>
          </a:p>
        </p:txBody>
      </p:sp>
      <p:cxnSp>
        <p:nvCxnSpPr>
          <p:cNvPr id="66" name="Straight Arrow Connector 65"/>
          <p:cNvCxnSpPr/>
          <p:nvPr/>
        </p:nvCxnSpPr>
        <p:spPr>
          <a:xfrm>
            <a:off x="8383112" y="4124812"/>
            <a:ext cx="313700" cy="14683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7" name="Content Placeholder 2"/>
          <p:cNvSpPr txBox="1">
            <a:spLocks/>
          </p:cNvSpPr>
          <p:nvPr/>
        </p:nvSpPr>
        <p:spPr>
          <a:xfrm>
            <a:off x="631825" y="841375"/>
            <a:ext cx="3237230" cy="341115"/>
          </a:xfrm>
          <a:prstGeom prst="rect">
            <a:avLst/>
          </a:prstGeom>
        </p:spPr>
        <p:txBody>
          <a:bodyPr vert="horz" lIns="68576" tIns="34289" rIns="68576" bIns="34289" rtlCol="0">
            <a:noAutofit/>
          </a:bodyPr>
          <a:lstStyle/>
          <a:p>
            <a:pPr marL="269875" marR="0" lvl="0" indent="-269875"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nl-NL" sz="2000" b="1" i="0" u="none" strike="noStrike" kern="1200" cap="none" spc="0" normalizeH="0" baseline="0" noProof="0" smtClean="0">
                <a:ln>
                  <a:noFill/>
                </a:ln>
                <a:solidFill>
                  <a:schemeClr val="tx1"/>
                </a:solidFill>
                <a:effectLst/>
                <a:uLnTx/>
                <a:uFillTx/>
                <a:latin typeface="+mn-lt"/>
                <a:ea typeface="+mn-ea"/>
                <a:cs typeface="+mn-cs"/>
              </a:rPr>
              <a:t>Ontsluiting Nuenen-West</a:t>
            </a:r>
          </a:p>
        </p:txBody>
      </p:sp>
      <p:grpSp>
        <p:nvGrpSpPr>
          <p:cNvPr id="69" name="Group 68"/>
          <p:cNvGrpSpPr/>
          <p:nvPr/>
        </p:nvGrpSpPr>
        <p:grpSpPr>
          <a:xfrm>
            <a:off x="3837454" y="1290918"/>
            <a:ext cx="5211128" cy="3324124"/>
            <a:chOff x="3837454" y="1290918"/>
            <a:chExt cx="5211128" cy="3324124"/>
          </a:xfrm>
        </p:grpSpPr>
        <p:grpSp>
          <p:nvGrpSpPr>
            <p:cNvPr id="63" name="Group 62"/>
            <p:cNvGrpSpPr/>
            <p:nvPr/>
          </p:nvGrpSpPr>
          <p:grpSpPr>
            <a:xfrm>
              <a:off x="3837454" y="1290918"/>
              <a:ext cx="5211128" cy="3324124"/>
              <a:chOff x="3644805" y="1168029"/>
              <a:chExt cx="5403777" cy="3447013"/>
            </a:xfrm>
          </p:grpSpPr>
          <p:grpSp>
            <p:nvGrpSpPr>
              <p:cNvPr id="60" name="Group 59"/>
              <p:cNvGrpSpPr/>
              <p:nvPr/>
            </p:nvGrpSpPr>
            <p:grpSpPr>
              <a:xfrm>
                <a:off x="3644805" y="1168029"/>
                <a:ext cx="5403777" cy="3447013"/>
                <a:chOff x="3550635" y="1107959"/>
                <a:chExt cx="5497947" cy="3507083"/>
              </a:xfrm>
            </p:grpSpPr>
            <p:pic>
              <p:nvPicPr>
                <p:cNvPr id="88066" name="Picture 2"/>
                <p:cNvPicPr>
                  <a:picLocks noChangeAspect="1" noChangeArrowheads="1"/>
                </p:cNvPicPr>
                <p:nvPr/>
              </p:nvPicPr>
              <p:blipFill>
                <a:blip r:embed="rId2" cstate="print"/>
                <a:srcRect/>
                <a:stretch>
                  <a:fillRect/>
                </a:stretch>
              </p:blipFill>
              <p:spPr bwMode="auto">
                <a:xfrm>
                  <a:off x="3550635" y="1107959"/>
                  <a:ext cx="5497947" cy="3507083"/>
                </a:xfrm>
                <a:prstGeom prst="rect">
                  <a:avLst/>
                </a:prstGeom>
                <a:noFill/>
                <a:ln w="9525">
                  <a:noFill/>
                  <a:miter lim="800000"/>
                  <a:headEnd/>
                  <a:tailEnd/>
                </a:ln>
              </p:spPr>
            </p:pic>
            <p:sp>
              <p:nvSpPr>
                <p:cNvPr id="32" name="TextBox 31"/>
                <p:cNvSpPr txBox="1"/>
                <p:nvPr/>
              </p:nvSpPr>
              <p:spPr>
                <a:xfrm rot="19248514">
                  <a:off x="6440846" y="2095779"/>
                  <a:ext cx="1122423" cy="261610"/>
                </a:xfrm>
                <a:prstGeom prst="rect">
                  <a:avLst/>
                </a:prstGeom>
                <a:noFill/>
              </p:spPr>
              <p:txBody>
                <a:bodyPr wrap="none" rtlCol="0">
                  <a:spAutoFit/>
                </a:bodyPr>
                <a:lstStyle/>
                <a:p>
                  <a:r>
                    <a:rPr lang="nl-NL" sz="1100" smtClean="0"/>
                    <a:t>Opwettenseweg</a:t>
                  </a:r>
                  <a:endParaRPr lang="nl-NL" sz="1100"/>
                </a:p>
              </p:txBody>
            </p:sp>
            <p:sp>
              <p:nvSpPr>
                <p:cNvPr id="33" name="TextBox 32"/>
                <p:cNvSpPr txBox="1"/>
                <p:nvPr/>
              </p:nvSpPr>
              <p:spPr>
                <a:xfrm rot="3251541">
                  <a:off x="5726354" y="2162483"/>
                  <a:ext cx="896399" cy="307392"/>
                </a:xfrm>
                <a:prstGeom prst="rect">
                  <a:avLst/>
                </a:prstGeom>
                <a:noFill/>
              </p:spPr>
              <p:txBody>
                <a:bodyPr wrap="none" rtlCol="0">
                  <a:spAutoFit/>
                </a:bodyPr>
                <a:lstStyle/>
                <a:p>
                  <a:pPr>
                    <a:lnSpc>
                      <a:spcPts val="800"/>
                    </a:lnSpc>
                  </a:pPr>
                  <a:r>
                    <a:rPr lang="nl-NL" sz="1050" smtClean="0"/>
                    <a:t>Laan door de</a:t>
                  </a:r>
                </a:p>
                <a:p>
                  <a:pPr>
                    <a:lnSpc>
                      <a:spcPts val="800"/>
                    </a:lnSpc>
                  </a:pPr>
                  <a:r>
                    <a:rPr lang="nl-NL" sz="1050" smtClean="0"/>
                    <a:t> Panakkers</a:t>
                  </a:r>
                  <a:endParaRPr lang="nl-NL" sz="1050"/>
                </a:p>
              </p:txBody>
            </p:sp>
            <p:sp>
              <p:nvSpPr>
                <p:cNvPr id="35" name="Freeform 34"/>
                <p:cNvSpPr/>
                <p:nvPr/>
              </p:nvSpPr>
              <p:spPr>
                <a:xfrm>
                  <a:off x="7014852" y="2549641"/>
                  <a:ext cx="1475054" cy="590689"/>
                </a:xfrm>
                <a:custGeom>
                  <a:avLst/>
                  <a:gdLst>
                    <a:gd name="connsiteX0" fmla="*/ 27809 w 2584125"/>
                    <a:gd name="connsiteY0" fmla="*/ 0 h 1351577"/>
                    <a:gd name="connsiteX1" fmla="*/ 1112 w 2584125"/>
                    <a:gd name="connsiteY1" fmla="*/ 173536 h 1351577"/>
                    <a:gd name="connsiteX2" fmla="*/ 21135 w 2584125"/>
                    <a:gd name="connsiteY2" fmla="*/ 360421 h 1351577"/>
                    <a:gd name="connsiteX3" fmla="*/ 54507 w 2584125"/>
                    <a:gd name="connsiteY3" fmla="*/ 460538 h 1351577"/>
                    <a:gd name="connsiteX4" fmla="*/ 201345 w 2584125"/>
                    <a:gd name="connsiteY4" fmla="*/ 654097 h 1351577"/>
                    <a:gd name="connsiteX5" fmla="*/ 661882 w 2584125"/>
                    <a:gd name="connsiteY5" fmla="*/ 1148006 h 1351577"/>
                    <a:gd name="connsiteX6" fmla="*/ 1109071 w 2584125"/>
                    <a:gd name="connsiteY6" fmla="*/ 1321542 h 1351577"/>
                    <a:gd name="connsiteX7" fmla="*/ 1516212 w 2584125"/>
                    <a:gd name="connsiteY7" fmla="*/ 1328216 h 1351577"/>
                    <a:gd name="connsiteX8" fmla="*/ 1803214 w 2584125"/>
                    <a:gd name="connsiteY8" fmla="*/ 1274821 h 1351577"/>
                    <a:gd name="connsiteX9" fmla="*/ 2003447 w 2584125"/>
                    <a:gd name="connsiteY9" fmla="*/ 1188053 h 1351577"/>
                    <a:gd name="connsiteX10" fmla="*/ 2283774 w 2584125"/>
                    <a:gd name="connsiteY10" fmla="*/ 921075 h 1351577"/>
                    <a:gd name="connsiteX11" fmla="*/ 2390566 w 2584125"/>
                    <a:gd name="connsiteY11" fmla="*/ 834307 h 1351577"/>
                    <a:gd name="connsiteX12" fmla="*/ 2517380 w 2584125"/>
                    <a:gd name="connsiteY12" fmla="*/ 774237 h 1351577"/>
                    <a:gd name="connsiteX13" fmla="*/ 2584125 w 2584125"/>
                    <a:gd name="connsiteY13" fmla="*/ 760888 h 1351577"/>
                    <a:gd name="connsiteX0" fmla="*/ 1112 w 2584125"/>
                    <a:gd name="connsiteY0" fmla="*/ 0 h 1178041"/>
                    <a:gd name="connsiteX1" fmla="*/ 21135 w 2584125"/>
                    <a:gd name="connsiteY1" fmla="*/ 186885 h 1178041"/>
                    <a:gd name="connsiteX2" fmla="*/ 54507 w 2584125"/>
                    <a:gd name="connsiteY2" fmla="*/ 287002 h 1178041"/>
                    <a:gd name="connsiteX3" fmla="*/ 201345 w 2584125"/>
                    <a:gd name="connsiteY3" fmla="*/ 480561 h 1178041"/>
                    <a:gd name="connsiteX4" fmla="*/ 661882 w 2584125"/>
                    <a:gd name="connsiteY4" fmla="*/ 974470 h 1178041"/>
                    <a:gd name="connsiteX5" fmla="*/ 1109071 w 2584125"/>
                    <a:gd name="connsiteY5" fmla="*/ 1148006 h 1178041"/>
                    <a:gd name="connsiteX6" fmla="*/ 1516212 w 2584125"/>
                    <a:gd name="connsiteY6" fmla="*/ 1154680 h 1178041"/>
                    <a:gd name="connsiteX7" fmla="*/ 1803214 w 2584125"/>
                    <a:gd name="connsiteY7" fmla="*/ 1101285 h 1178041"/>
                    <a:gd name="connsiteX8" fmla="*/ 2003447 w 2584125"/>
                    <a:gd name="connsiteY8" fmla="*/ 1014517 h 1178041"/>
                    <a:gd name="connsiteX9" fmla="*/ 2283774 w 2584125"/>
                    <a:gd name="connsiteY9" fmla="*/ 747539 h 1178041"/>
                    <a:gd name="connsiteX10" fmla="*/ 2390566 w 2584125"/>
                    <a:gd name="connsiteY10" fmla="*/ 660771 h 1178041"/>
                    <a:gd name="connsiteX11" fmla="*/ 2517380 w 2584125"/>
                    <a:gd name="connsiteY11" fmla="*/ 600701 h 1178041"/>
                    <a:gd name="connsiteX12" fmla="*/ 2584125 w 2584125"/>
                    <a:gd name="connsiteY12" fmla="*/ 587352 h 1178041"/>
                    <a:gd name="connsiteX0" fmla="*/ 0 w 2583013"/>
                    <a:gd name="connsiteY0" fmla="*/ 0 h 1178041"/>
                    <a:gd name="connsiteX1" fmla="*/ 53395 w 2583013"/>
                    <a:gd name="connsiteY1" fmla="*/ 287002 h 1178041"/>
                    <a:gd name="connsiteX2" fmla="*/ 200233 w 2583013"/>
                    <a:gd name="connsiteY2" fmla="*/ 480561 h 1178041"/>
                    <a:gd name="connsiteX3" fmla="*/ 660770 w 2583013"/>
                    <a:gd name="connsiteY3" fmla="*/ 974470 h 1178041"/>
                    <a:gd name="connsiteX4" fmla="*/ 1107959 w 2583013"/>
                    <a:gd name="connsiteY4" fmla="*/ 1148006 h 1178041"/>
                    <a:gd name="connsiteX5" fmla="*/ 1515100 w 2583013"/>
                    <a:gd name="connsiteY5" fmla="*/ 1154680 h 1178041"/>
                    <a:gd name="connsiteX6" fmla="*/ 1802102 w 2583013"/>
                    <a:gd name="connsiteY6" fmla="*/ 1101285 h 1178041"/>
                    <a:gd name="connsiteX7" fmla="*/ 2002335 w 2583013"/>
                    <a:gd name="connsiteY7" fmla="*/ 1014517 h 1178041"/>
                    <a:gd name="connsiteX8" fmla="*/ 2282662 w 2583013"/>
                    <a:gd name="connsiteY8" fmla="*/ 747539 h 1178041"/>
                    <a:gd name="connsiteX9" fmla="*/ 2389454 w 2583013"/>
                    <a:gd name="connsiteY9" fmla="*/ 660771 h 1178041"/>
                    <a:gd name="connsiteX10" fmla="*/ 2516268 w 2583013"/>
                    <a:gd name="connsiteY10" fmla="*/ 600701 h 1178041"/>
                    <a:gd name="connsiteX11" fmla="*/ 2583013 w 2583013"/>
                    <a:gd name="connsiteY11" fmla="*/ 587352 h 1178041"/>
                    <a:gd name="connsiteX0" fmla="*/ 0 w 2529618"/>
                    <a:gd name="connsiteY0" fmla="*/ 0 h 891039"/>
                    <a:gd name="connsiteX1" fmla="*/ 146838 w 2529618"/>
                    <a:gd name="connsiteY1" fmla="*/ 193559 h 891039"/>
                    <a:gd name="connsiteX2" fmla="*/ 607375 w 2529618"/>
                    <a:gd name="connsiteY2" fmla="*/ 687468 h 891039"/>
                    <a:gd name="connsiteX3" fmla="*/ 1054564 w 2529618"/>
                    <a:gd name="connsiteY3" fmla="*/ 861004 h 891039"/>
                    <a:gd name="connsiteX4" fmla="*/ 1461705 w 2529618"/>
                    <a:gd name="connsiteY4" fmla="*/ 867678 h 891039"/>
                    <a:gd name="connsiteX5" fmla="*/ 1748707 w 2529618"/>
                    <a:gd name="connsiteY5" fmla="*/ 814283 h 891039"/>
                    <a:gd name="connsiteX6" fmla="*/ 1948940 w 2529618"/>
                    <a:gd name="connsiteY6" fmla="*/ 727515 h 891039"/>
                    <a:gd name="connsiteX7" fmla="*/ 2229267 w 2529618"/>
                    <a:gd name="connsiteY7" fmla="*/ 460537 h 891039"/>
                    <a:gd name="connsiteX8" fmla="*/ 2336059 w 2529618"/>
                    <a:gd name="connsiteY8" fmla="*/ 373769 h 891039"/>
                    <a:gd name="connsiteX9" fmla="*/ 2462873 w 2529618"/>
                    <a:gd name="connsiteY9" fmla="*/ 313699 h 891039"/>
                    <a:gd name="connsiteX10" fmla="*/ 2529618 w 2529618"/>
                    <a:gd name="connsiteY10" fmla="*/ 300350 h 891039"/>
                    <a:gd name="connsiteX0" fmla="*/ 0 w 2529618"/>
                    <a:gd name="connsiteY0" fmla="*/ 0 h 891039"/>
                    <a:gd name="connsiteX1" fmla="*/ 607375 w 2529618"/>
                    <a:gd name="connsiteY1" fmla="*/ 687468 h 891039"/>
                    <a:gd name="connsiteX2" fmla="*/ 1054564 w 2529618"/>
                    <a:gd name="connsiteY2" fmla="*/ 861004 h 891039"/>
                    <a:gd name="connsiteX3" fmla="*/ 1461705 w 2529618"/>
                    <a:gd name="connsiteY3" fmla="*/ 867678 h 891039"/>
                    <a:gd name="connsiteX4" fmla="*/ 1748707 w 2529618"/>
                    <a:gd name="connsiteY4" fmla="*/ 814283 h 891039"/>
                    <a:gd name="connsiteX5" fmla="*/ 1948940 w 2529618"/>
                    <a:gd name="connsiteY5" fmla="*/ 727515 h 891039"/>
                    <a:gd name="connsiteX6" fmla="*/ 2229267 w 2529618"/>
                    <a:gd name="connsiteY6" fmla="*/ 460537 h 891039"/>
                    <a:gd name="connsiteX7" fmla="*/ 2336059 w 2529618"/>
                    <a:gd name="connsiteY7" fmla="*/ 373769 h 891039"/>
                    <a:gd name="connsiteX8" fmla="*/ 2462873 w 2529618"/>
                    <a:gd name="connsiteY8" fmla="*/ 313699 h 891039"/>
                    <a:gd name="connsiteX9" fmla="*/ 2529618 w 2529618"/>
                    <a:gd name="connsiteY9" fmla="*/ 300350 h 891039"/>
                    <a:gd name="connsiteX0" fmla="*/ 0 w 1922243"/>
                    <a:gd name="connsiteY0" fmla="*/ 387118 h 590689"/>
                    <a:gd name="connsiteX1" fmla="*/ 447189 w 1922243"/>
                    <a:gd name="connsiteY1" fmla="*/ 560654 h 590689"/>
                    <a:gd name="connsiteX2" fmla="*/ 854330 w 1922243"/>
                    <a:gd name="connsiteY2" fmla="*/ 567328 h 590689"/>
                    <a:gd name="connsiteX3" fmla="*/ 1141332 w 1922243"/>
                    <a:gd name="connsiteY3" fmla="*/ 513933 h 590689"/>
                    <a:gd name="connsiteX4" fmla="*/ 1341565 w 1922243"/>
                    <a:gd name="connsiteY4" fmla="*/ 427165 h 590689"/>
                    <a:gd name="connsiteX5" fmla="*/ 1621892 w 1922243"/>
                    <a:gd name="connsiteY5" fmla="*/ 160187 h 590689"/>
                    <a:gd name="connsiteX6" fmla="*/ 1728684 w 1922243"/>
                    <a:gd name="connsiteY6" fmla="*/ 73419 h 590689"/>
                    <a:gd name="connsiteX7" fmla="*/ 1855498 w 1922243"/>
                    <a:gd name="connsiteY7" fmla="*/ 13349 h 590689"/>
                    <a:gd name="connsiteX8" fmla="*/ 1922243 w 1922243"/>
                    <a:gd name="connsiteY8" fmla="*/ 0 h 590689"/>
                    <a:gd name="connsiteX0" fmla="*/ 0 w 1475054"/>
                    <a:gd name="connsiteY0" fmla="*/ 560654 h 590689"/>
                    <a:gd name="connsiteX1" fmla="*/ 407141 w 1475054"/>
                    <a:gd name="connsiteY1" fmla="*/ 567328 h 590689"/>
                    <a:gd name="connsiteX2" fmla="*/ 694143 w 1475054"/>
                    <a:gd name="connsiteY2" fmla="*/ 513933 h 590689"/>
                    <a:gd name="connsiteX3" fmla="*/ 894376 w 1475054"/>
                    <a:gd name="connsiteY3" fmla="*/ 427165 h 590689"/>
                    <a:gd name="connsiteX4" fmla="*/ 1174703 w 1475054"/>
                    <a:gd name="connsiteY4" fmla="*/ 160187 h 590689"/>
                    <a:gd name="connsiteX5" fmla="*/ 1281495 w 1475054"/>
                    <a:gd name="connsiteY5" fmla="*/ 73419 h 590689"/>
                    <a:gd name="connsiteX6" fmla="*/ 1408309 w 1475054"/>
                    <a:gd name="connsiteY6" fmla="*/ 13349 h 590689"/>
                    <a:gd name="connsiteX7" fmla="*/ 1475054 w 1475054"/>
                    <a:gd name="connsiteY7" fmla="*/ 0 h 590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5054" h="590689">
                      <a:moveTo>
                        <a:pt x="0" y="560654"/>
                      </a:moveTo>
                      <a:cubicBezTo>
                        <a:pt x="142388" y="590689"/>
                        <a:pt x="291450" y="575115"/>
                        <a:pt x="407141" y="567328"/>
                      </a:cubicBezTo>
                      <a:cubicBezTo>
                        <a:pt x="522832" y="559541"/>
                        <a:pt x="612937" y="537293"/>
                        <a:pt x="694143" y="513933"/>
                      </a:cubicBezTo>
                      <a:cubicBezTo>
                        <a:pt x="775349" y="490573"/>
                        <a:pt x="814283" y="486123"/>
                        <a:pt x="894376" y="427165"/>
                      </a:cubicBezTo>
                      <a:cubicBezTo>
                        <a:pt x="974469" y="368207"/>
                        <a:pt x="1110183" y="219145"/>
                        <a:pt x="1174703" y="160187"/>
                      </a:cubicBezTo>
                      <a:cubicBezTo>
                        <a:pt x="1239223" y="101229"/>
                        <a:pt x="1242561" y="97892"/>
                        <a:pt x="1281495" y="73419"/>
                      </a:cubicBezTo>
                      <a:cubicBezTo>
                        <a:pt x="1320429" y="48946"/>
                        <a:pt x="1376049" y="25586"/>
                        <a:pt x="1408309" y="13349"/>
                      </a:cubicBezTo>
                      <a:cubicBezTo>
                        <a:pt x="1440569" y="1112"/>
                        <a:pt x="1466155" y="2225"/>
                        <a:pt x="1475054" y="0"/>
                      </a:cubicBezTo>
                    </a:path>
                  </a:pathLst>
                </a:cu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6" name="Freeform 35"/>
                <p:cNvSpPr/>
                <p:nvPr/>
              </p:nvSpPr>
              <p:spPr>
                <a:xfrm>
                  <a:off x="7315200" y="3143667"/>
                  <a:ext cx="1181378" cy="100117"/>
                </a:xfrm>
                <a:custGeom>
                  <a:avLst/>
                  <a:gdLst>
                    <a:gd name="connsiteX0" fmla="*/ 0 w 1181378"/>
                    <a:gd name="connsiteY0" fmla="*/ 0 h 100117"/>
                    <a:gd name="connsiteX1" fmla="*/ 567328 w 1181378"/>
                    <a:gd name="connsiteY1" fmla="*/ 73419 h 100117"/>
                    <a:gd name="connsiteX2" fmla="*/ 901051 w 1181378"/>
                    <a:gd name="connsiteY2" fmla="*/ 100117 h 100117"/>
                    <a:gd name="connsiteX3" fmla="*/ 1181378 w 1181378"/>
                    <a:gd name="connsiteY3" fmla="*/ 93442 h 100117"/>
                  </a:gdLst>
                  <a:ahLst/>
                  <a:cxnLst>
                    <a:cxn ang="0">
                      <a:pos x="connsiteX0" y="connsiteY0"/>
                    </a:cxn>
                    <a:cxn ang="0">
                      <a:pos x="connsiteX1" y="connsiteY1"/>
                    </a:cxn>
                    <a:cxn ang="0">
                      <a:pos x="connsiteX2" y="connsiteY2"/>
                    </a:cxn>
                    <a:cxn ang="0">
                      <a:pos x="connsiteX3" y="connsiteY3"/>
                    </a:cxn>
                  </a:cxnLst>
                  <a:rect l="l" t="t" r="r" b="b"/>
                  <a:pathLst>
                    <a:path w="1181378" h="100117">
                      <a:moveTo>
                        <a:pt x="0" y="0"/>
                      </a:moveTo>
                      <a:lnTo>
                        <a:pt x="567328" y="73419"/>
                      </a:lnTo>
                      <a:cubicBezTo>
                        <a:pt x="717503" y="90105"/>
                        <a:pt x="798709" y="96780"/>
                        <a:pt x="901051" y="100117"/>
                      </a:cubicBezTo>
                      <a:lnTo>
                        <a:pt x="1181378" y="93442"/>
                      </a:lnTo>
                    </a:path>
                  </a:pathLst>
                </a:cu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7" name="Freeform 36"/>
                <p:cNvSpPr/>
                <p:nvPr/>
              </p:nvSpPr>
              <p:spPr>
                <a:xfrm>
                  <a:off x="5902441" y="1795428"/>
                  <a:ext cx="1032315" cy="1314867"/>
                </a:xfrm>
                <a:custGeom>
                  <a:avLst/>
                  <a:gdLst>
                    <a:gd name="connsiteX0" fmla="*/ 37822 w 1032315"/>
                    <a:gd name="connsiteY0" fmla="*/ 0 h 1314867"/>
                    <a:gd name="connsiteX1" fmla="*/ 4450 w 1032315"/>
                    <a:gd name="connsiteY1" fmla="*/ 160187 h 1314867"/>
                    <a:gd name="connsiteX2" fmla="*/ 11124 w 1032315"/>
                    <a:gd name="connsiteY2" fmla="*/ 273652 h 1314867"/>
                    <a:gd name="connsiteX3" fmla="*/ 37822 w 1032315"/>
                    <a:gd name="connsiteY3" fmla="*/ 393792 h 1314867"/>
                    <a:gd name="connsiteX4" fmla="*/ 218032 w 1032315"/>
                    <a:gd name="connsiteY4" fmla="*/ 660771 h 1314867"/>
                    <a:gd name="connsiteX5" fmla="*/ 525057 w 1032315"/>
                    <a:gd name="connsiteY5" fmla="*/ 987819 h 1314867"/>
                    <a:gd name="connsiteX6" fmla="*/ 678569 w 1032315"/>
                    <a:gd name="connsiteY6" fmla="*/ 1134657 h 1314867"/>
                    <a:gd name="connsiteX7" fmla="*/ 838756 w 1032315"/>
                    <a:gd name="connsiteY7" fmla="*/ 1241448 h 1314867"/>
                    <a:gd name="connsiteX8" fmla="*/ 972245 w 1032315"/>
                    <a:gd name="connsiteY8" fmla="*/ 1294844 h 1314867"/>
                    <a:gd name="connsiteX9" fmla="*/ 1032315 w 1032315"/>
                    <a:gd name="connsiteY9" fmla="*/ 1314867 h 131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2315" h="1314867">
                      <a:moveTo>
                        <a:pt x="37822" y="0"/>
                      </a:moveTo>
                      <a:cubicBezTo>
                        <a:pt x="23361" y="57289"/>
                        <a:pt x="8900" y="114578"/>
                        <a:pt x="4450" y="160187"/>
                      </a:cubicBezTo>
                      <a:cubicBezTo>
                        <a:pt x="0" y="205796"/>
                        <a:pt x="5562" y="234718"/>
                        <a:pt x="11124" y="273652"/>
                      </a:cubicBezTo>
                      <a:cubicBezTo>
                        <a:pt x="16686" y="312586"/>
                        <a:pt x="3337" y="329272"/>
                        <a:pt x="37822" y="393792"/>
                      </a:cubicBezTo>
                      <a:cubicBezTo>
                        <a:pt x="72307" y="458312"/>
                        <a:pt x="136826" y="561767"/>
                        <a:pt x="218032" y="660771"/>
                      </a:cubicBezTo>
                      <a:cubicBezTo>
                        <a:pt x="299238" y="759775"/>
                        <a:pt x="448301" y="908838"/>
                        <a:pt x="525057" y="987819"/>
                      </a:cubicBezTo>
                      <a:cubicBezTo>
                        <a:pt x="601813" y="1066800"/>
                        <a:pt x="626286" y="1092386"/>
                        <a:pt x="678569" y="1134657"/>
                      </a:cubicBezTo>
                      <a:cubicBezTo>
                        <a:pt x="730852" y="1176928"/>
                        <a:pt x="789810" y="1214750"/>
                        <a:pt x="838756" y="1241448"/>
                      </a:cubicBezTo>
                      <a:cubicBezTo>
                        <a:pt x="887702" y="1268146"/>
                        <a:pt x="939985" y="1282607"/>
                        <a:pt x="972245" y="1294844"/>
                      </a:cubicBezTo>
                      <a:cubicBezTo>
                        <a:pt x="1004505" y="1307081"/>
                        <a:pt x="1018410" y="1310974"/>
                        <a:pt x="1032315" y="1314867"/>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8" name="Freeform 37"/>
                <p:cNvSpPr/>
                <p:nvPr/>
              </p:nvSpPr>
              <p:spPr>
                <a:xfrm>
                  <a:off x="6961454" y="3123644"/>
                  <a:ext cx="427165" cy="1414984"/>
                </a:xfrm>
                <a:custGeom>
                  <a:avLst/>
                  <a:gdLst>
                    <a:gd name="connsiteX0" fmla="*/ 0 w 427165"/>
                    <a:gd name="connsiteY0" fmla="*/ 0 h 1414984"/>
                    <a:gd name="connsiteX1" fmla="*/ 106791 w 427165"/>
                    <a:gd name="connsiteY1" fmla="*/ 60070 h 1414984"/>
                    <a:gd name="connsiteX2" fmla="*/ 220257 w 427165"/>
                    <a:gd name="connsiteY2" fmla="*/ 233606 h 1414984"/>
                    <a:gd name="connsiteX3" fmla="*/ 273653 w 427165"/>
                    <a:gd name="connsiteY3" fmla="*/ 460537 h 1414984"/>
                    <a:gd name="connsiteX4" fmla="*/ 380444 w 427165"/>
                    <a:gd name="connsiteY4" fmla="*/ 1054563 h 1414984"/>
                    <a:gd name="connsiteX5" fmla="*/ 427165 w 427165"/>
                    <a:gd name="connsiteY5" fmla="*/ 1414984 h 141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165" h="1414984">
                      <a:moveTo>
                        <a:pt x="0" y="0"/>
                      </a:moveTo>
                      <a:cubicBezTo>
                        <a:pt x="35041" y="10568"/>
                        <a:pt x="70082" y="21136"/>
                        <a:pt x="106791" y="60070"/>
                      </a:cubicBezTo>
                      <a:cubicBezTo>
                        <a:pt x="143501" y="99004"/>
                        <a:pt x="192447" y="166862"/>
                        <a:pt x="220257" y="233606"/>
                      </a:cubicBezTo>
                      <a:cubicBezTo>
                        <a:pt x="248067" y="300350"/>
                        <a:pt x="246955" y="323711"/>
                        <a:pt x="273653" y="460537"/>
                      </a:cubicBezTo>
                      <a:cubicBezTo>
                        <a:pt x="300351" y="597363"/>
                        <a:pt x="354859" y="895489"/>
                        <a:pt x="380444" y="1054563"/>
                      </a:cubicBezTo>
                      <a:cubicBezTo>
                        <a:pt x="406029" y="1213637"/>
                        <a:pt x="416597" y="1314310"/>
                        <a:pt x="427165" y="1414984"/>
                      </a:cubicBezTo>
                    </a:path>
                  </a:pathLst>
                </a:cu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39" name="Freeform 38"/>
                <p:cNvSpPr/>
                <p:nvPr/>
              </p:nvSpPr>
              <p:spPr>
                <a:xfrm>
                  <a:off x="5272818" y="1581845"/>
                  <a:ext cx="2389454" cy="3026865"/>
                </a:xfrm>
                <a:custGeom>
                  <a:avLst/>
                  <a:gdLst>
                    <a:gd name="connsiteX0" fmla="*/ 2389454 w 2389454"/>
                    <a:gd name="connsiteY0" fmla="*/ 0 h 3026865"/>
                    <a:gd name="connsiteX1" fmla="*/ 2195894 w 2389454"/>
                    <a:gd name="connsiteY1" fmla="*/ 380444 h 3026865"/>
                    <a:gd name="connsiteX2" fmla="*/ 2142499 w 2389454"/>
                    <a:gd name="connsiteY2" fmla="*/ 473886 h 3026865"/>
                    <a:gd name="connsiteX3" fmla="*/ 2062405 w 2389454"/>
                    <a:gd name="connsiteY3" fmla="*/ 560654 h 3026865"/>
                    <a:gd name="connsiteX4" fmla="*/ 1935591 w 2389454"/>
                    <a:gd name="connsiteY4" fmla="*/ 660771 h 3026865"/>
                    <a:gd name="connsiteX5" fmla="*/ 807608 w 2389454"/>
                    <a:gd name="connsiteY5" fmla="*/ 1501752 h 3026865"/>
                    <a:gd name="connsiteX6" fmla="*/ 667445 w 2389454"/>
                    <a:gd name="connsiteY6" fmla="*/ 1621892 h 3026865"/>
                    <a:gd name="connsiteX7" fmla="*/ 520607 w 2389454"/>
                    <a:gd name="connsiteY7" fmla="*/ 1835475 h 3026865"/>
                    <a:gd name="connsiteX8" fmla="*/ 400467 w 2389454"/>
                    <a:gd name="connsiteY8" fmla="*/ 2062406 h 3026865"/>
                    <a:gd name="connsiteX9" fmla="*/ 287001 w 2389454"/>
                    <a:gd name="connsiteY9" fmla="*/ 2362756 h 3026865"/>
                    <a:gd name="connsiteX10" fmla="*/ 66744 w 2389454"/>
                    <a:gd name="connsiteY10" fmla="*/ 2916736 h 3026865"/>
                    <a:gd name="connsiteX11" fmla="*/ 0 w 2389454"/>
                    <a:gd name="connsiteY11" fmla="*/ 3023527 h 302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9454" h="3026865">
                      <a:moveTo>
                        <a:pt x="2389454" y="0"/>
                      </a:moveTo>
                      <a:cubicBezTo>
                        <a:pt x="2313253" y="150731"/>
                        <a:pt x="2237053" y="301463"/>
                        <a:pt x="2195894" y="380444"/>
                      </a:cubicBezTo>
                      <a:cubicBezTo>
                        <a:pt x="2154735" y="459425"/>
                        <a:pt x="2164747" y="443851"/>
                        <a:pt x="2142499" y="473886"/>
                      </a:cubicBezTo>
                      <a:cubicBezTo>
                        <a:pt x="2120251" y="503921"/>
                        <a:pt x="2096890" y="529507"/>
                        <a:pt x="2062405" y="560654"/>
                      </a:cubicBezTo>
                      <a:cubicBezTo>
                        <a:pt x="2027920" y="591802"/>
                        <a:pt x="1935591" y="660771"/>
                        <a:pt x="1935591" y="660771"/>
                      </a:cubicBezTo>
                      <a:lnTo>
                        <a:pt x="807608" y="1501752"/>
                      </a:lnTo>
                      <a:cubicBezTo>
                        <a:pt x="596250" y="1661939"/>
                        <a:pt x="715279" y="1566271"/>
                        <a:pt x="667445" y="1621892"/>
                      </a:cubicBezTo>
                      <a:cubicBezTo>
                        <a:pt x="619611" y="1677513"/>
                        <a:pt x="565103" y="1762056"/>
                        <a:pt x="520607" y="1835475"/>
                      </a:cubicBezTo>
                      <a:cubicBezTo>
                        <a:pt x="476111" y="1908894"/>
                        <a:pt x="439401" y="1974526"/>
                        <a:pt x="400467" y="2062406"/>
                      </a:cubicBezTo>
                      <a:cubicBezTo>
                        <a:pt x="361533" y="2150286"/>
                        <a:pt x="342622" y="2220368"/>
                        <a:pt x="287001" y="2362756"/>
                      </a:cubicBezTo>
                      <a:cubicBezTo>
                        <a:pt x="231381" y="2505144"/>
                        <a:pt x="114578" y="2806608"/>
                        <a:pt x="66744" y="2916736"/>
                      </a:cubicBezTo>
                      <a:cubicBezTo>
                        <a:pt x="18911" y="3026865"/>
                        <a:pt x="12236" y="3004616"/>
                        <a:pt x="0" y="3023527"/>
                      </a:cubicBezTo>
                    </a:path>
                  </a:pathLst>
                </a:custGeom>
                <a:ln w="28575">
                  <a:solidFill>
                    <a:srgbClr val="3333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41" name="Straight Connector 40"/>
                <p:cNvCxnSpPr/>
                <p:nvPr/>
              </p:nvCxnSpPr>
              <p:spPr>
                <a:xfrm>
                  <a:off x="7688969" y="152845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7695644" y="1121308"/>
                  <a:ext cx="206908" cy="400467"/>
                </a:xfrm>
                <a:prstGeom prst="line">
                  <a:avLst/>
                </a:prstGeom>
                <a:ln w="28575">
                  <a:solidFill>
                    <a:srgbClr val="3333FF"/>
                  </a:solidFill>
                  <a:prstDash val="sysDas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5446353" y="2996829"/>
                  <a:ext cx="540631" cy="8676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4578674" y="2836643"/>
                  <a:ext cx="949299" cy="253916"/>
                </a:xfrm>
                <a:prstGeom prst="rect">
                  <a:avLst/>
                </a:prstGeom>
                <a:noFill/>
              </p:spPr>
              <p:txBody>
                <a:bodyPr wrap="none" rtlCol="0">
                  <a:spAutoFit/>
                </a:bodyPr>
                <a:lstStyle/>
                <a:p>
                  <a:r>
                    <a:rPr lang="nl-NL" sz="1050" smtClean="0"/>
                    <a:t>smal gedeelte</a:t>
                  </a:r>
                  <a:endParaRPr lang="nl-NL" sz="1050"/>
                </a:p>
              </p:txBody>
            </p:sp>
            <p:sp>
              <p:nvSpPr>
                <p:cNvPr id="52" name="TextBox 51"/>
                <p:cNvSpPr txBox="1"/>
                <p:nvPr/>
              </p:nvSpPr>
              <p:spPr>
                <a:xfrm>
                  <a:off x="3824462" y="3464040"/>
                  <a:ext cx="1617751" cy="415498"/>
                </a:xfrm>
                <a:prstGeom prst="rect">
                  <a:avLst/>
                </a:prstGeom>
                <a:noFill/>
              </p:spPr>
              <p:txBody>
                <a:bodyPr wrap="none" rtlCol="0">
                  <a:spAutoFit/>
                </a:bodyPr>
                <a:lstStyle/>
                <a:p>
                  <a:r>
                    <a:rPr lang="nl-NL" sz="1050" smtClean="0"/>
                    <a:t>vanaf hier vrijliggend </a:t>
                  </a:r>
                </a:p>
                <a:p>
                  <a:r>
                    <a:rPr lang="nl-NL" sz="1050" smtClean="0"/>
                    <a:t>fietspad (gem. Eindhoven)</a:t>
                  </a:r>
                  <a:endParaRPr lang="nl-NL" sz="1050"/>
                </a:p>
              </p:txBody>
            </p:sp>
            <p:sp>
              <p:nvSpPr>
                <p:cNvPr id="58" name="Freeform 57"/>
                <p:cNvSpPr/>
                <p:nvPr/>
              </p:nvSpPr>
              <p:spPr>
                <a:xfrm>
                  <a:off x="5352911" y="3630903"/>
                  <a:ext cx="233606" cy="367095"/>
                </a:xfrm>
                <a:custGeom>
                  <a:avLst/>
                  <a:gdLst>
                    <a:gd name="connsiteX0" fmla="*/ 0 w 233606"/>
                    <a:gd name="connsiteY0" fmla="*/ 0 h 307025"/>
                    <a:gd name="connsiteX1" fmla="*/ 233606 w 233606"/>
                    <a:gd name="connsiteY1" fmla="*/ 80094 h 307025"/>
                    <a:gd name="connsiteX2" fmla="*/ 120140 w 233606"/>
                    <a:gd name="connsiteY2" fmla="*/ 307025 h 307025"/>
                  </a:gdLst>
                  <a:ahLst/>
                  <a:cxnLst>
                    <a:cxn ang="0">
                      <a:pos x="connsiteX0" y="connsiteY0"/>
                    </a:cxn>
                    <a:cxn ang="0">
                      <a:pos x="connsiteX1" y="connsiteY1"/>
                    </a:cxn>
                    <a:cxn ang="0">
                      <a:pos x="connsiteX2" y="connsiteY2"/>
                    </a:cxn>
                  </a:cxnLst>
                  <a:rect l="l" t="t" r="r" b="b"/>
                  <a:pathLst>
                    <a:path w="233606" h="307025">
                      <a:moveTo>
                        <a:pt x="0" y="0"/>
                      </a:moveTo>
                      <a:lnTo>
                        <a:pt x="233606" y="80094"/>
                      </a:lnTo>
                      <a:lnTo>
                        <a:pt x="120140" y="307025"/>
                      </a:lnTo>
                    </a:path>
                  </a:pathLst>
                </a:cu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61" name="TextBox 60"/>
              <p:cNvSpPr txBox="1"/>
              <p:nvPr/>
            </p:nvSpPr>
            <p:spPr>
              <a:xfrm>
                <a:off x="7268478" y="3350576"/>
                <a:ext cx="1473480" cy="430887"/>
              </a:xfrm>
              <a:prstGeom prst="rect">
                <a:avLst/>
              </a:prstGeom>
              <a:solidFill>
                <a:srgbClr val="FFFFFF">
                  <a:alpha val="45098"/>
                </a:srgbClr>
              </a:solidFill>
            </p:spPr>
            <p:txBody>
              <a:bodyPr wrap="none" rtlCol="0">
                <a:spAutoFit/>
              </a:bodyPr>
              <a:lstStyle/>
              <a:p>
                <a:r>
                  <a:rPr lang="nl-NL" sz="1050" smtClean="0">
                    <a:solidFill>
                      <a:srgbClr val="FF0000"/>
                    </a:solidFill>
                  </a:rPr>
                  <a:t>mogelijke ontsluitings-</a:t>
                </a:r>
              </a:p>
              <a:p>
                <a:r>
                  <a:rPr lang="nl-NL" sz="1050" smtClean="0">
                    <a:solidFill>
                      <a:srgbClr val="FF0000"/>
                    </a:solidFill>
                  </a:rPr>
                  <a:t>routes naar A270</a:t>
                </a:r>
                <a:endParaRPr lang="nl-NL" sz="1050">
                  <a:solidFill>
                    <a:srgbClr val="FF0000"/>
                  </a:solidFill>
                </a:endParaRPr>
              </a:p>
            </p:txBody>
          </p:sp>
          <p:sp>
            <p:nvSpPr>
              <p:cNvPr id="62" name="TextBox 61"/>
              <p:cNvSpPr txBox="1"/>
              <p:nvPr/>
            </p:nvSpPr>
            <p:spPr>
              <a:xfrm rot="4824727">
                <a:off x="8263070" y="3254581"/>
                <a:ext cx="976549" cy="261610"/>
              </a:xfrm>
              <a:prstGeom prst="rect">
                <a:avLst/>
              </a:prstGeom>
              <a:noFill/>
            </p:spPr>
            <p:txBody>
              <a:bodyPr wrap="none" rtlCol="0">
                <a:spAutoFit/>
              </a:bodyPr>
              <a:lstStyle/>
              <a:p>
                <a:r>
                  <a:rPr lang="nl-NL" sz="1100" smtClean="0"/>
                  <a:t>Geldropsedijk</a:t>
                </a:r>
                <a:endParaRPr lang="nl-NL" sz="1100"/>
              </a:p>
            </p:txBody>
          </p:sp>
        </p:grpSp>
        <p:sp>
          <p:nvSpPr>
            <p:cNvPr id="68" name="TextBox 67"/>
            <p:cNvSpPr txBox="1"/>
            <p:nvPr/>
          </p:nvSpPr>
          <p:spPr>
            <a:xfrm>
              <a:off x="4872350" y="1575171"/>
              <a:ext cx="1190775" cy="307777"/>
            </a:xfrm>
            <a:prstGeom prst="rect">
              <a:avLst/>
            </a:prstGeom>
            <a:noFill/>
          </p:spPr>
          <p:txBody>
            <a:bodyPr wrap="none" rtlCol="0">
              <a:spAutoFit/>
            </a:bodyPr>
            <a:lstStyle/>
            <a:p>
              <a:r>
                <a:rPr lang="nl-NL" smtClean="0"/>
                <a:t>Nuenen-West</a:t>
              </a:r>
              <a:endParaRPr lang="nl-NL"/>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Nuenen </a:t>
            </a:r>
            <a:r>
              <a:rPr lang="nl-NL" sz="2000" smtClean="0">
                <a:solidFill>
                  <a:srgbClr val="3333FF"/>
                </a:solidFill>
                <a:latin typeface="Arial" pitchFamily="34" charset="0"/>
                <a:cs typeface="Arial" pitchFamily="34" charset="0"/>
              </a:rPr>
              <a:t>(vervolg)</a:t>
            </a:r>
          </a:p>
        </p:txBody>
      </p:sp>
      <p:sp>
        <p:nvSpPr>
          <p:cNvPr id="3" name="Content Placeholder 2"/>
          <p:cNvSpPr>
            <a:spLocks noGrp="1"/>
          </p:cNvSpPr>
          <p:nvPr>
            <p:ph idx="1"/>
          </p:nvPr>
        </p:nvSpPr>
        <p:spPr>
          <a:xfrm>
            <a:off x="622076" y="841375"/>
            <a:ext cx="7814432" cy="3957556"/>
          </a:xfrm>
        </p:spPr>
        <p:txBody>
          <a:bodyPr>
            <a:noAutofit/>
          </a:bodyPr>
          <a:lstStyle/>
          <a:p>
            <a:pPr marL="269875" indent="-269875">
              <a:buNone/>
            </a:pPr>
            <a:r>
              <a:rPr lang="nl-NL" sz="2000" b="1" smtClean="0"/>
              <a:t>Fietsoversteek Lyndakkers/Oude Kerkdijk – Meijerijlaan/Hoge Brake</a:t>
            </a:r>
          </a:p>
          <a:p>
            <a:pPr marL="180975" indent="-180975"/>
            <a:r>
              <a:rPr lang="nl-NL" sz="1600" smtClean="0"/>
              <a:t>Kwam naar voren in de </a:t>
            </a:r>
            <a:r>
              <a:rPr lang="nl-NL" sz="1600" b="1" smtClean="0"/>
              <a:t>Fietsveiligheidsenqu</a:t>
            </a:r>
            <a:r>
              <a:rPr lang="nl-NL" sz="1600" b="1" smtClean="0">
                <a:latin typeface="Calibri"/>
                <a:cs typeface="Calibri"/>
              </a:rPr>
              <a:t>ê</a:t>
            </a:r>
            <a:r>
              <a:rPr lang="nl-NL" sz="1600" b="1" smtClean="0"/>
              <a:t>te </a:t>
            </a:r>
            <a:r>
              <a:rPr lang="nl-NL" sz="1600" smtClean="0"/>
              <a:t>(samen met VVN) als </a:t>
            </a:r>
            <a:r>
              <a:rPr lang="nl-NL" sz="1600" b="1" smtClean="0"/>
              <a:t>gevaarlijk</a:t>
            </a:r>
            <a:r>
              <a:rPr lang="nl-NL" sz="1600" smtClean="0"/>
              <a:t> met relatief </a:t>
            </a:r>
            <a:r>
              <a:rPr lang="nl-NL" sz="1600" b="1" smtClean="0"/>
              <a:t>veel ongevallen</a:t>
            </a:r>
          </a:p>
          <a:p>
            <a:pPr marL="180975" indent="-180975"/>
            <a:r>
              <a:rPr lang="nl-NL" sz="1600" smtClean="0"/>
              <a:t>nu </a:t>
            </a:r>
            <a:r>
              <a:rPr lang="nl-NL" sz="1600" b="1" smtClean="0"/>
              <a:t>gereconstrueerd</a:t>
            </a:r>
            <a:r>
              <a:rPr lang="nl-NL" sz="1600" smtClean="0"/>
              <a:t>: door uitbuigen beter zicht </a:t>
            </a:r>
          </a:p>
          <a:p>
            <a:pPr marL="180975" indent="-180975"/>
            <a:endParaRPr lang="nl-NL" sz="1600" smtClean="0"/>
          </a:p>
          <a:p>
            <a:pPr marL="180975" indent="-180975"/>
            <a:endParaRPr lang="nl-NL" sz="700" smtClean="0"/>
          </a:p>
          <a:p>
            <a:pPr marL="612750" lvl="1" indent="-269875"/>
            <a:endParaRPr lang="nl-NL" sz="1400" smtClean="0"/>
          </a:p>
          <a:p>
            <a:pPr>
              <a:buNone/>
            </a:pPr>
            <a:endParaRPr lang="nl-NL" sz="1400" smtClean="0"/>
          </a:p>
        </p:txBody>
      </p:sp>
      <p:pic>
        <p:nvPicPr>
          <p:cNvPr id="22" name="Picture 2" descr="Op de kruising van het fietspad Lyndakkers/Oude Kerkdijk met De Brake gaat het vaak mis, zo blijkt uit een enquÃªte van VVN en de Fietsersbond in Nuenen."/>
          <p:cNvPicPr>
            <a:picLocks noChangeAspect="1" noChangeArrowheads="1"/>
          </p:cNvPicPr>
          <p:nvPr/>
        </p:nvPicPr>
        <p:blipFill>
          <a:blip r:embed="rId2" cstate="print">
            <a:lum bright="12000" contrast="16000"/>
          </a:blip>
          <a:srcRect/>
          <a:stretch>
            <a:fillRect/>
          </a:stretch>
        </p:blipFill>
        <p:spPr bwMode="auto">
          <a:xfrm>
            <a:off x="631825" y="2322412"/>
            <a:ext cx="3482001" cy="2323007"/>
          </a:xfrm>
          <a:prstGeom prst="rect">
            <a:avLst/>
          </a:prstGeom>
          <a:noFill/>
        </p:spPr>
      </p:pic>
      <p:grpSp>
        <p:nvGrpSpPr>
          <p:cNvPr id="34" name="Group 33"/>
          <p:cNvGrpSpPr/>
          <p:nvPr/>
        </p:nvGrpSpPr>
        <p:grpSpPr>
          <a:xfrm rot="10800000">
            <a:off x="4718838" y="2088119"/>
            <a:ext cx="2823705" cy="2830084"/>
            <a:chOff x="4725514" y="2088119"/>
            <a:chExt cx="2823705" cy="2830084"/>
          </a:xfrm>
        </p:grpSpPr>
        <p:grpSp>
          <p:nvGrpSpPr>
            <p:cNvPr id="24" name="Group 23"/>
            <p:cNvGrpSpPr/>
            <p:nvPr/>
          </p:nvGrpSpPr>
          <p:grpSpPr>
            <a:xfrm>
              <a:off x="4725514" y="2255965"/>
              <a:ext cx="2823705" cy="2450464"/>
              <a:chOff x="5406308" y="1675096"/>
              <a:chExt cx="3477667" cy="3017984"/>
            </a:xfrm>
          </p:grpSpPr>
          <p:pic>
            <p:nvPicPr>
              <p:cNvPr id="25" name="Picture 5"/>
              <p:cNvPicPr>
                <a:picLocks noChangeAspect="1" noChangeArrowheads="1"/>
              </p:cNvPicPr>
              <p:nvPr/>
            </p:nvPicPr>
            <p:blipFill>
              <a:blip r:embed="rId3" cstate="print">
                <a:lum bright="-16000" contrast="28000"/>
              </a:blip>
              <a:srcRect r="18846"/>
              <a:stretch>
                <a:fillRect/>
              </a:stretch>
            </p:blipFill>
            <p:spPr bwMode="auto">
              <a:xfrm rot="10800000">
                <a:off x="5406308" y="1675096"/>
                <a:ext cx="3477667" cy="3017984"/>
              </a:xfrm>
              <a:prstGeom prst="rect">
                <a:avLst/>
              </a:prstGeom>
              <a:noFill/>
              <a:ln w="9525">
                <a:noFill/>
                <a:miter lim="800000"/>
                <a:headEnd/>
                <a:tailEnd/>
              </a:ln>
            </p:spPr>
          </p:pic>
          <p:cxnSp>
            <p:nvCxnSpPr>
              <p:cNvPr id="26" name="Straight Connector 25"/>
              <p:cNvCxnSpPr/>
              <p:nvPr/>
            </p:nvCxnSpPr>
            <p:spPr>
              <a:xfrm>
                <a:off x="7415317" y="2329384"/>
                <a:ext cx="6674" cy="162189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flipV="1">
              <a:off x="6353540" y="3837810"/>
              <a:ext cx="585417" cy="400110"/>
            </a:xfrm>
            <a:prstGeom prst="rect">
              <a:avLst/>
            </a:prstGeom>
            <a:solidFill>
              <a:srgbClr val="FFFFFF">
                <a:alpha val="41176"/>
              </a:srgbClr>
            </a:solidFill>
          </p:spPr>
          <p:txBody>
            <a:bodyPr wrap="none" rtlCol="0">
              <a:spAutoFit/>
            </a:bodyPr>
            <a:lstStyle/>
            <a:p>
              <a:r>
                <a:rPr lang="nl-NL" sz="1000" b="1" smtClean="0">
                  <a:solidFill>
                    <a:srgbClr val="FF0000"/>
                  </a:solidFill>
                </a:rPr>
                <a:t>oude</a:t>
              </a:r>
            </a:p>
            <a:p>
              <a:r>
                <a:rPr lang="nl-NL" sz="1000" b="1" smtClean="0">
                  <a:solidFill>
                    <a:srgbClr val="FF0000"/>
                  </a:solidFill>
                </a:rPr>
                <a:t>situatie</a:t>
              </a:r>
              <a:endParaRPr lang="nl-NL" sz="1000" b="1">
                <a:solidFill>
                  <a:srgbClr val="FF0000"/>
                </a:solidFill>
              </a:endParaRPr>
            </a:p>
          </p:txBody>
        </p:sp>
        <p:sp>
          <p:nvSpPr>
            <p:cNvPr id="28" name="TextBox 27"/>
            <p:cNvSpPr txBox="1"/>
            <p:nvPr/>
          </p:nvSpPr>
          <p:spPr>
            <a:xfrm rot="5400000">
              <a:off x="6000334" y="4411814"/>
              <a:ext cx="766557" cy="246221"/>
            </a:xfrm>
            <a:prstGeom prst="rect">
              <a:avLst/>
            </a:prstGeom>
            <a:noFill/>
          </p:spPr>
          <p:txBody>
            <a:bodyPr wrap="none" rtlCol="0">
              <a:spAutoFit/>
            </a:bodyPr>
            <a:lstStyle/>
            <a:p>
              <a:r>
                <a:rPr lang="nl-NL" sz="1000" smtClean="0"/>
                <a:t>Lyndakkers</a:t>
              </a:r>
              <a:endParaRPr lang="nl-NL" sz="1000"/>
            </a:p>
          </p:txBody>
        </p:sp>
        <p:sp>
          <p:nvSpPr>
            <p:cNvPr id="29" name="TextBox 28"/>
            <p:cNvSpPr txBox="1"/>
            <p:nvPr/>
          </p:nvSpPr>
          <p:spPr>
            <a:xfrm rot="5400000">
              <a:off x="5786750" y="2422826"/>
              <a:ext cx="915635" cy="246221"/>
            </a:xfrm>
            <a:prstGeom prst="rect">
              <a:avLst/>
            </a:prstGeom>
            <a:noFill/>
          </p:spPr>
          <p:txBody>
            <a:bodyPr wrap="none" rtlCol="0">
              <a:spAutoFit/>
            </a:bodyPr>
            <a:lstStyle/>
            <a:p>
              <a:r>
                <a:rPr lang="nl-NL" sz="1000" smtClean="0"/>
                <a:t>Oude Kerkdijk</a:t>
              </a:r>
              <a:endParaRPr lang="nl-NL" sz="1000"/>
            </a:p>
          </p:txBody>
        </p:sp>
        <p:sp>
          <p:nvSpPr>
            <p:cNvPr id="30" name="TextBox 29"/>
            <p:cNvSpPr txBox="1"/>
            <p:nvPr/>
          </p:nvSpPr>
          <p:spPr>
            <a:xfrm rot="1483239" flipV="1">
              <a:off x="6661104" y="3537456"/>
              <a:ext cx="803425" cy="246221"/>
            </a:xfrm>
            <a:prstGeom prst="rect">
              <a:avLst/>
            </a:prstGeom>
            <a:noFill/>
          </p:spPr>
          <p:txBody>
            <a:bodyPr wrap="none" rtlCol="0">
              <a:spAutoFit/>
            </a:bodyPr>
            <a:lstStyle/>
            <a:p>
              <a:r>
                <a:rPr lang="nl-NL" sz="1000" smtClean="0"/>
                <a:t>Meijerijlaan</a:t>
              </a:r>
              <a:endParaRPr lang="nl-NL" sz="1000"/>
            </a:p>
          </p:txBody>
        </p:sp>
        <p:sp>
          <p:nvSpPr>
            <p:cNvPr id="31" name="TextBox 30"/>
            <p:cNvSpPr txBox="1"/>
            <p:nvPr/>
          </p:nvSpPr>
          <p:spPr>
            <a:xfrm flipV="1">
              <a:off x="4972467" y="3070248"/>
              <a:ext cx="784189" cy="246221"/>
            </a:xfrm>
            <a:prstGeom prst="rect">
              <a:avLst/>
            </a:prstGeom>
            <a:noFill/>
          </p:spPr>
          <p:txBody>
            <a:bodyPr wrap="none" rtlCol="0">
              <a:spAutoFit/>
            </a:bodyPr>
            <a:lstStyle/>
            <a:p>
              <a:r>
                <a:rPr lang="nl-NL" sz="1000" smtClean="0"/>
                <a:t>Hoge Brake</a:t>
              </a:r>
              <a:endParaRPr lang="nl-NL" sz="10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ed.nl/polopoly_fs/1.2049098.1350491126!image/image-2049098.jpg">
            <a:hlinkClick r:id="rId2"/>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37986" y="1446602"/>
            <a:ext cx="4775931" cy="1872289"/>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484343"/>
            <a:ext cx="7886700" cy="994172"/>
          </a:xfrm>
        </p:spPr>
        <p:txBody>
          <a:bodyPr>
            <a:normAutofit/>
          </a:bodyPr>
          <a:lstStyle/>
          <a:p>
            <a:r>
              <a:rPr lang="nl-NL" sz="2800" b="1" dirty="0" smtClean="0"/>
              <a:t>Inleiding</a:t>
            </a:r>
            <a:endParaRPr lang="nl-NL" sz="2800" b="1" dirty="0"/>
          </a:p>
        </p:txBody>
      </p:sp>
      <p:sp>
        <p:nvSpPr>
          <p:cNvPr id="3" name="Tijdelijke aanduiding voor inhoud 2"/>
          <p:cNvSpPr>
            <a:spLocks noGrp="1"/>
          </p:cNvSpPr>
          <p:nvPr>
            <p:ph idx="1"/>
          </p:nvPr>
        </p:nvSpPr>
        <p:spPr>
          <a:xfrm>
            <a:off x="628650" y="1579715"/>
            <a:ext cx="7886700" cy="3263504"/>
          </a:xfrm>
        </p:spPr>
        <p:txBody>
          <a:bodyPr>
            <a:normAutofit/>
          </a:bodyPr>
          <a:lstStyle/>
          <a:p>
            <a:pPr>
              <a:spcBef>
                <a:spcPts val="1200"/>
              </a:spcBef>
            </a:pPr>
            <a:r>
              <a:rPr lang="nl-NL" sz="2000" dirty="0" smtClean="0"/>
              <a:t>Goede contacten met gemeente nadat nieuwe ambtenaren naar voren geschoven zijn</a:t>
            </a:r>
          </a:p>
          <a:p>
            <a:pPr>
              <a:spcBef>
                <a:spcPts val="1200"/>
              </a:spcBef>
            </a:pPr>
            <a:r>
              <a:rPr lang="nl-NL" sz="2000" dirty="0" smtClean="0"/>
              <a:t>We worden nu uitgenodigd indien er fietsrelevante ontwikkelingen zijn</a:t>
            </a:r>
          </a:p>
          <a:p>
            <a:pPr>
              <a:spcBef>
                <a:spcPts val="1200"/>
              </a:spcBef>
            </a:pPr>
            <a:r>
              <a:rPr lang="nl-NL" sz="2000" dirty="0" smtClean="0"/>
              <a:t>Nog geen kennismaking met nieuwe wethouder (is opgestapt)</a:t>
            </a:r>
          </a:p>
          <a:p>
            <a:pPr lvl="1">
              <a:spcBef>
                <a:spcPts val="1200"/>
              </a:spcBef>
              <a:buNone/>
            </a:pPr>
            <a:endParaRPr lang="nl-NL" sz="1600" dirty="0"/>
          </a:p>
        </p:txBody>
      </p:sp>
      <p:sp>
        <p:nvSpPr>
          <p:cNvPr id="5" name="Title 1"/>
          <p:cNvSpPr txBox="1">
            <a:spLocks/>
          </p:cNvSpPr>
          <p:nvPr/>
        </p:nvSpPr>
        <p:spPr>
          <a:xfrm>
            <a:off x="628650" y="83021"/>
            <a:ext cx="7886700" cy="520828"/>
          </a:xfrm>
          <a:prstGeom prst="rect">
            <a:avLst/>
          </a:prstGeom>
        </p:spPr>
        <p:txBody>
          <a:bodyPr vert="horz" lIns="68576" tIns="34289" rIns="68576" bIns="34289" rtlCol="0" anchor="ctr">
            <a:noAutofit/>
          </a:bodyPr>
          <a:lstStyle/>
          <a:p>
            <a:pPr marL="0" marR="0" lvl="0" indent="0" algn="l" defTabSz="685749" rtl="0" eaLnBrk="1" fontAlgn="auto" latinLnBrk="0" hangingPunct="1">
              <a:lnSpc>
                <a:spcPct val="90000"/>
              </a:lnSpc>
              <a:spcBef>
                <a:spcPct val="0"/>
              </a:spcBef>
              <a:spcAft>
                <a:spcPts val="0"/>
              </a:spcAft>
              <a:buClrTx/>
              <a:buSzTx/>
              <a:buFontTx/>
              <a:buNone/>
              <a:tabLst/>
              <a:defRPr/>
            </a:pPr>
            <a:r>
              <a:rPr kumimoji="0" lang="nl-NL" sz="2400" b="0" i="0" u="none" strike="noStrike" kern="1200" cap="none" spc="0" normalizeH="0" baseline="0" noProof="0" smtClean="0">
                <a:ln>
                  <a:noFill/>
                </a:ln>
                <a:solidFill>
                  <a:srgbClr val="3333FF"/>
                </a:solidFill>
                <a:effectLst/>
                <a:uLnTx/>
                <a:uFillTx/>
                <a:latin typeface="Arial" pitchFamily="34" charset="0"/>
                <a:ea typeface="+mj-ea"/>
                <a:cs typeface="Arial" pitchFamily="34" charset="0"/>
              </a:rPr>
              <a:t>Son en Breugel </a:t>
            </a:r>
          </a:p>
        </p:txBody>
      </p:sp>
    </p:spTree>
    <p:extLst>
      <p:ext uri="{BB962C8B-B14F-4D97-AF65-F5344CB8AC3E}">
        <p14:creationId xmlns:p14="http://schemas.microsoft.com/office/powerpoint/2010/main" xmlns="" val="27697601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504077"/>
            <a:ext cx="7886700" cy="994172"/>
          </a:xfrm>
        </p:spPr>
        <p:txBody>
          <a:bodyPr>
            <a:normAutofit/>
          </a:bodyPr>
          <a:lstStyle/>
          <a:p>
            <a:r>
              <a:rPr lang="nl-NL" sz="2800" b="1" dirty="0" smtClean="0"/>
              <a:t>Gerealiseerd</a:t>
            </a:r>
            <a:endParaRPr lang="nl-NL" sz="2800" b="1" dirty="0"/>
          </a:p>
        </p:txBody>
      </p:sp>
      <p:sp>
        <p:nvSpPr>
          <p:cNvPr id="3" name="Tijdelijke aanduiding voor inhoud 2"/>
          <p:cNvSpPr>
            <a:spLocks noGrp="1"/>
          </p:cNvSpPr>
          <p:nvPr>
            <p:ph idx="1"/>
          </p:nvPr>
        </p:nvSpPr>
        <p:spPr>
          <a:xfrm>
            <a:off x="628650" y="1368296"/>
            <a:ext cx="6745756" cy="3494657"/>
          </a:xfrm>
        </p:spPr>
        <p:txBody>
          <a:bodyPr>
            <a:noAutofit/>
          </a:bodyPr>
          <a:lstStyle/>
          <a:p>
            <a:pPr>
              <a:spcBef>
                <a:spcPts val="1200"/>
              </a:spcBef>
              <a:spcAft>
                <a:spcPts val="600"/>
              </a:spcAft>
            </a:pPr>
            <a:r>
              <a:rPr lang="nl-NL" sz="2000" dirty="0" smtClean="0"/>
              <a:t>Gentiaanlaan vanaf </a:t>
            </a:r>
            <a:r>
              <a:rPr lang="nl-NL" sz="2000" dirty="0" err="1" smtClean="0"/>
              <a:t>Ovatonde</a:t>
            </a:r>
            <a:r>
              <a:rPr lang="nl-NL" sz="2000" dirty="0" smtClean="0"/>
              <a:t> (</a:t>
            </a:r>
            <a:r>
              <a:rPr lang="nl-NL" sz="2000" dirty="0" err="1" smtClean="0"/>
              <a:t>Rooijseweg</a:t>
            </a:r>
            <a:r>
              <a:rPr lang="nl-NL" sz="2000" dirty="0" smtClean="0"/>
              <a:t>) tot Afrikalaan geasfalteerd (dubbel rood fietspad)</a:t>
            </a:r>
          </a:p>
          <a:p>
            <a:pPr>
              <a:spcBef>
                <a:spcPts val="1200"/>
              </a:spcBef>
              <a:spcAft>
                <a:spcPts val="600"/>
              </a:spcAft>
            </a:pPr>
            <a:r>
              <a:rPr lang="nl-NL" sz="2000" smtClean="0"/>
              <a:t>Fietspad </a:t>
            </a:r>
            <a:r>
              <a:rPr lang="nl-NL" sz="2000" dirty="0" err="1" smtClean="0"/>
              <a:t>Lieshoutseweg</a:t>
            </a:r>
            <a:r>
              <a:rPr lang="nl-NL" sz="2000" dirty="0" smtClean="0"/>
              <a:t> vanaf Eind tot gemeentegrens geasfalteerd (dubbel fietspad)</a:t>
            </a:r>
          </a:p>
          <a:p>
            <a:pPr>
              <a:spcBef>
                <a:spcPts val="1200"/>
              </a:spcBef>
              <a:spcAft>
                <a:spcPts val="600"/>
              </a:spcAft>
            </a:pPr>
            <a:r>
              <a:rPr lang="nl-NL" sz="2000" smtClean="0"/>
              <a:t>Fietsstroken </a:t>
            </a:r>
            <a:r>
              <a:rPr lang="nl-NL" sz="2000" dirty="0" smtClean="0"/>
              <a:t>(rood) op Boslaan tussen Nieuwstraat en Esdoornlaan</a:t>
            </a:r>
          </a:p>
          <a:p>
            <a:pPr>
              <a:spcBef>
                <a:spcPts val="1200"/>
              </a:spcBef>
              <a:spcAft>
                <a:spcPts val="600"/>
              </a:spcAft>
            </a:pPr>
            <a:r>
              <a:rPr lang="nl-NL" sz="2000" smtClean="0"/>
              <a:t>Attentieborden </a:t>
            </a:r>
            <a:r>
              <a:rPr lang="nl-NL" sz="2000" dirty="0" smtClean="0"/>
              <a:t>op Afrikalaan en </a:t>
            </a:r>
            <a:r>
              <a:rPr lang="nl-NL" sz="2000" dirty="0" err="1" smtClean="0"/>
              <a:t>Australielaan</a:t>
            </a:r>
            <a:r>
              <a:rPr lang="nl-NL" sz="2000" dirty="0" smtClean="0"/>
              <a:t> </a:t>
            </a:r>
            <a:r>
              <a:rPr lang="nl-NL" sz="2000" dirty="0" err="1" smtClean="0"/>
              <a:t>tbv</a:t>
            </a:r>
            <a:r>
              <a:rPr lang="nl-NL" sz="2000" dirty="0" smtClean="0"/>
              <a:t> oversteek fietspad Rijnlaan</a:t>
            </a:r>
          </a:p>
          <a:p>
            <a:pPr>
              <a:spcBef>
                <a:spcPts val="1200"/>
              </a:spcBef>
              <a:spcAft>
                <a:spcPts val="600"/>
              </a:spcAft>
            </a:pPr>
            <a:r>
              <a:rPr lang="nl-NL" sz="2000" smtClean="0"/>
              <a:t>Fietspad </a:t>
            </a:r>
            <a:r>
              <a:rPr lang="nl-NL" sz="2000" dirty="0" smtClean="0"/>
              <a:t>Alpenlaan geruimd</a:t>
            </a:r>
          </a:p>
          <a:p>
            <a:endParaRPr lang="nl-NL" sz="2000" dirty="0"/>
          </a:p>
          <a:p>
            <a:pPr lvl="1"/>
            <a:endParaRPr lang="nl-NL" sz="2000" dirty="0" smtClean="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11918" y="2838981"/>
            <a:ext cx="1432126" cy="93701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03371" y="1919823"/>
            <a:ext cx="1440674" cy="8610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220892" y="3832221"/>
            <a:ext cx="1436310" cy="12331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itle 1"/>
          <p:cNvSpPr txBox="1">
            <a:spLocks/>
          </p:cNvSpPr>
          <p:nvPr/>
        </p:nvSpPr>
        <p:spPr>
          <a:xfrm>
            <a:off x="628650" y="83021"/>
            <a:ext cx="7886700" cy="520828"/>
          </a:xfrm>
          <a:prstGeom prst="rect">
            <a:avLst/>
          </a:prstGeom>
        </p:spPr>
        <p:txBody>
          <a:bodyPr vert="horz" lIns="68576" tIns="34289" rIns="68576" bIns="34289" rtlCol="0" anchor="ctr">
            <a:noAutofit/>
          </a:bodyPr>
          <a:lstStyle/>
          <a:p>
            <a:pPr marL="0" marR="0" lvl="0" indent="0" algn="l" defTabSz="685749" rtl="0" eaLnBrk="1" fontAlgn="auto" latinLnBrk="0" hangingPunct="1">
              <a:lnSpc>
                <a:spcPct val="90000"/>
              </a:lnSpc>
              <a:spcBef>
                <a:spcPct val="0"/>
              </a:spcBef>
              <a:spcAft>
                <a:spcPts val="0"/>
              </a:spcAft>
              <a:buClrTx/>
              <a:buSzTx/>
              <a:buFontTx/>
              <a:buNone/>
              <a:tabLst/>
              <a:defRPr/>
            </a:pPr>
            <a:r>
              <a:rPr kumimoji="0" lang="nl-NL" sz="2400" b="0" i="0" u="none" strike="noStrike" kern="1200" cap="none" spc="0" normalizeH="0" baseline="0" noProof="0" smtClean="0">
                <a:ln>
                  <a:noFill/>
                </a:ln>
                <a:solidFill>
                  <a:srgbClr val="3333FF"/>
                </a:solidFill>
                <a:effectLst/>
                <a:uLnTx/>
                <a:uFillTx/>
                <a:latin typeface="Arial" pitchFamily="34" charset="0"/>
                <a:ea typeface="+mj-ea"/>
                <a:cs typeface="Arial" pitchFamily="34" charset="0"/>
              </a:rPr>
              <a:t>Son en Breugel </a:t>
            </a:r>
            <a:r>
              <a:rPr kumimoji="0" lang="nl-NL" sz="1800" b="0" i="0" u="none" strike="noStrike" kern="1200" cap="none" spc="0" normalizeH="0" baseline="0" noProof="0" smtClean="0">
                <a:ln>
                  <a:noFill/>
                </a:ln>
                <a:solidFill>
                  <a:srgbClr val="3333FF"/>
                </a:solidFill>
                <a:effectLst/>
                <a:uLnTx/>
                <a:uFillTx/>
                <a:latin typeface="Arial" pitchFamily="34" charset="0"/>
                <a:ea typeface="+mj-ea"/>
                <a:cs typeface="Arial" pitchFamily="34" charset="0"/>
              </a:rPr>
              <a:t>(vervolg) </a:t>
            </a:r>
          </a:p>
        </p:txBody>
      </p:sp>
    </p:spTree>
    <p:extLst>
      <p:ext uri="{BB962C8B-B14F-4D97-AF65-F5344CB8AC3E}">
        <p14:creationId xmlns:p14="http://schemas.microsoft.com/office/powerpoint/2010/main" xmlns="" val="18017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actpersonen.jpg"/>
          <p:cNvPicPr>
            <a:picLocks noChangeAspect="1"/>
          </p:cNvPicPr>
          <p:nvPr/>
        </p:nvPicPr>
        <p:blipFill>
          <a:blip r:embed="rId2" cstate="print"/>
          <a:stretch>
            <a:fillRect/>
          </a:stretch>
        </p:blipFill>
        <p:spPr>
          <a:xfrm>
            <a:off x="993775" y="0"/>
            <a:ext cx="7164497" cy="5143500"/>
          </a:xfrm>
          <a:prstGeom prst="rect">
            <a:avLst/>
          </a:prstGeom>
        </p:spPr>
      </p:pic>
      <p:sp>
        <p:nvSpPr>
          <p:cNvPr id="2" name="Tekstvak 1">
            <a:extLst>
              <a:ext uri="{FF2B5EF4-FFF2-40B4-BE49-F238E27FC236}">
                <a16:creationId xmlns="" xmlns:a16="http://schemas.microsoft.com/office/drawing/2014/main" id="{57CEB4D9-7727-4330-9412-5D364FD23AFF}"/>
              </a:ext>
            </a:extLst>
          </p:cNvPr>
          <p:cNvSpPr txBox="1"/>
          <p:nvPr/>
        </p:nvSpPr>
        <p:spPr>
          <a:xfrm>
            <a:off x="5633357" y="4359729"/>
            <a:ext cx="3371850" cy="623246"/>
          </a:xfrm>
          <a:prstGeom prst="rect">
            <a:avLst/>
          </a:prstGeom>
          <a:noFill/>
        </p:spPr>
        <p:txBody>
          <a:bodyPr wrap="square" lIns="68576" tIns="34289" rIns="68576" bIns="34289" rtlCol="0">
            <a:spAutoFit/>
          </a:bodyPr>
          <a:lstStyle/>
          <a:p>
            <a:r>
              <a:rPr lang="nl-NL" sz="3600" b="1" dirty="0"/>
              <a:t>contactpersonen</a:t>
            </a:r>
          </a:p>
        </p:txBody>
      </p:sp>
      <p:pic>
        <p:nvPicPr>
          <p:cNvPr id="5" name="Picture 4" descr="FBlogo_ZO-Brabant.gif"/>
          <p:cNvPicPr>
            <a:picLocks noChangeAspect="1"/>
          </p:cNvPicPr>
          <p:nvPr/>
        </p:nvPicPr>
        <p:blipFill>
          <a:blip r:embed="rId3" cstate="print"/>
          <a:stretch>
            <a:fillRect/>
          </a:stretch>
        </p:blipFill>
        <p:spPr>
          <a:xfrm>
            <a:off x="7966463" y="144454"/>
            <a:ext cx="1065704" cy="491906"/>
          </a:xfrm>
          <a:prstGeom prst="rect">
            <a:avLst/>
          </a:prstGeom>
        </p:spPr>
      </p:pic>
    </p:spTree>
    <p:extLst>
      <p:ext uri="{BB962C8B-B14F-4D97-AF65-F5344CB8AC3E}">
        <p14:creationId xmlns="" xmlns:p14="http://schemas.microsoft.com/office/powerpoint/2010/main" val="12777603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1825" y="588437"/>
            <a:ext cx="7886700" cy="505876"/>
          </a:xfrm>
        </p:spPr>
        <p:txBody>
          <a:bodyPr>
            <a:normAutofit/>
          </a:bodyPr>
          <a:lstStyle/>
          <a:p>
            <a:r>
              <a:rPr lang="nl-NL" sz="2800" b="1" dirty="0" smtClean="0"/>
              <a:t>Plannen</a:t>
            </a:r>
            <a:endParaRPr lang="nl-NL" sz="2800" b="1" dirty="0"/>
          </a:p>
        </p:txBody>
      </p:sp>
      <p:sp>
        <p:nvSpPr>
          <p:cNvPr id="3" name="Tijdelijke aanduiding voor inhoud 2"/>
          <p:cNvSpPr>
            <a:spLocks noGrp="1"/>
          </p:cNvSpPr>
          <p:nvPr>
            <p:ph idx="1"/>
          </p:nvPr>
        </p:nvSpPr>
        <p:spPr>
          <a:xfrm>
            <a:off x="628650" y="1013076"/>
            <a:ext cx="4096862" cy="3619647"/>
          </a:xfrm>
        </p:spPr>
        <p:txBody>
          <a:bodyPr>
            <a:noAutofit/>
          </a:bodyPr>
          <a:lstStyle/>
          <a:p>
            <a:endParaRPr lang="nl-NL" sz="1050" b="1" smtClean="0"/>
          </a:p>
          <a:p>
            <a:pPr>
              <a:spcBef>
                <a:spcPts val="0"/>
              </a:spcBef>
            </a:pPr>
            <a:r>
              <a:rPr lang="nl-NL" sz="2000" b="1" smtClean="0"/>
              <a:t>Concreet</a:t>
            </a:r>
            <a:r>
              <a:rPr lang="nl-NL" sz="2000" b="1" dirty="0" smtClean="0"/>
              <a:t>:</a:t>
            </a:r>
          </a:p>
          <a:p>
            <a:pPr lvl="1"/>
            <a:r>
              <a:rPr lang="nl-NL" sz="1600" b="1" dirty="0" err="1" smtClean="0"/>
              <a:t>Slowlane</a:t>
            </a:r>
            <a:r>
              <a:rPr lang="nl-NL" sz="1600" b="1" dirty="0" smtClean="0"/>
              <a:t> fase 2 </a:t>
            </a:r>
            <a:r>
              <a:rPr lang="nl-NL" sz="1600" dirty="0" smtClean="0"/>
              <a:t>(</a:t>
            </a:r>
            <a:r>
              <a:rPr lang="nl-NL" sz="1600" dirty="0" err="1" smtClean="0"/>
              <a:t>Science</a:t>
            </a:r>
            <a:r>
              <a:rPr lang="nl-NL" sz="1600" dirty="0" smtClean="0"/>
              <a:t> Park </a:t>
            </a:r>
            <a:r>
              <a:rPr lang="nl-NL" sz="1600" dirty="0" err="1" smtClean="0"/>
              <a:t>Ekkersrijt</a:t>
            </a:r>
            <a:r>
              <a:rPr lang="nl-NL" sz="1600" dirty="0" smtClean="0"/>
              <a:t>) van Verlengde Huizingalaan tot </a:t>
            </a:r>
            <a:r>
              <a:rPr lang="nl-NL" sz="1600" dirty="0" err="1" smtClean="0"/>
              <a:t>Ekkersrijt</a:t>
            </a:r>
            <a:r>
              <a:rPr lang="nl-NL" sz="1600" dirty="0" smtClean="0"/>
              <a:t> 5000: voorlopig ontwerp bespreken met gemeente en RA Infra in mei 2019</a:t>
            </a:r>
          </a:p>
          <a:p>
            <a:pPr lvl="1"/>
            <a:r>
              <a:rPr lang="nl-NL" sz="1600" b="1" dirty="0" err="1" smtClean="0"/>
              <a:t>Inprikker</a:t>
            </a:r>
            <a:r>
              <a:rPr lang="nl-NL" sz="1600" b="1" dirty="0" smtClean="0"/>
              <a:t> </a:t>
            </a:r>
            <a:r>
              <a:rPr lang="nl-NL" sz="1600" b="1" dirty="0" err="1" smtClean="0"/>
              <a:t>Slowlane</a:t>
            </a:r>
            <a:r>
              <a:rPr lang="nl-NL" sz="1600" b="1" dirty="0" smtClean="0"/>
              <a:t> </a:t>
            </a:r>
            <a:r>
              <a:rPr lang="nl-NL" sz="1600" b="1" dirty="0" err="1" smtClean="0"/>
              <a:t>Eindhovenseweg</a:t>
            </a:r>
            <a:r>
              <a:rPr lang="nl-NL" sz="1600" b="1" dirty="0" smtClean="0"/>
              <a:t> </a:t>
            </a:r>
            <a:r>
              <a:rPr lang="nl-NL" sz="1600" dirty="0" smtClean="0"/>
              <a:t>(bromfietspad) van rotonde </a:t>
            </a:r>
            <a:r>
              <a:rPr lang="nl-NL" sz="1600" dirty="0" err="1" smtClean="0"/>
              <a:t>Ekkersrijt</a:t>
            </a:r>
            <a:r>
              <a:rPr lang="nl-NL" sz="1600" dirty="0" smtClean="0"/>
              <a:t> tot gemeentegrens: verkeersbesluit gepubliceerd eind maart 2019</a:t>
            </a:r>
          </a:p>
          <a:p>
            <a:pPr lvl="1"/>
            <a:r>
              <a:rPr lang="nl-NL" sz="1600" b="1" dirty="0" smtClean="0"/>
              <a:t>Fietsstraat van Gentlaan / Doornmanlaan </a:t>
            </a:r>
            <a:r>
              <a:rPr lang="nl-NL" sz="1600" dirty="0" smtClean="0"/>
              <a:t>al 2x door Commissie </a:t>
            </a:r>
            <a:r>
              <a:rPr lang="nl-NL" sz="1600" dirty="0" err="1" smtClean="0"/>
              <a:t>Grondgebiedzaken</a:t>
            </a:r>
            <a:r>
              <a:rPr lang="nl-NL" sz="1600" dirty="0" smtClean="0"/>
              <a:t> getorpedeerd; tweede onderzoek naar </a:t>
            </a:r>
            <a:r>
              <a:rPr lang="nl-NL" sz="1600" dirty="0" err="1" smtClean="0"/>
              <a:t>vrijliggend</a:t>
            </a:r>
            <a:r>
              <a:rPr lang="nl-NL" sz="1600" dirty="0" smtClean="0"/>
              <a:t> fietspad gevraagd</a:t>
            </a:r>
          </a:p>
          <a:p>
            <a:pPr lvl="1"/>
            <a:r>
              <a:rPr lang="nl-NL" sz="1600" b="1" dirty="0" err="1" smtClean="0"/>
              <a:t>Hoberglaan</a:t>
            </a:r>
            <a:r>
              <a:rPr lang="nl-NL" sz="1600" dirty="0" smtClean="0"/>
              <a:t>: fietsstroken krijgen rode coating in </a:t>
            </a:r>
            <a:r>
              <a:rPr lang="nl-NL" sz="1600" smtClean="0"/>
              <a:t>mei 2019</a:t>
            </a:r>
          </a:p>
          <a:p>
            <a:pPr lvl="1"/>
            <a:endParaRPr lang="nl-NL" sz="800" dirty="0" smtClean="0"/>
          </a:p>
        </p:txBody>
      </p:sp>
      <p:sp>
        <p:nvSpPr>
          <p:cNvPr id="4" name="Title 1"/>
          <p:cNvSpPr txBox="1">
            <a:spLocks/>
          </p:cNvSpPr>
          <p:nvPr/>
        </p:nvSpPr>
        <p:spPr>
          <a:xfrm>
            <a:off x="628650" y="83021"/>
            <a:ext cx="7886700" cy="520828"/>
          </a:xfrm>
          <a:prstGeom prst="rect">
            <a:avLst/>
          </a:prstGeom>
        </p:spPr>
        <p:txBody>
          <a:bodyPr vert="horz" lIns="68576" tIns="34289" rIns="68576" bIns="34289" rtlCol="0" anchor="ctr">
            <a:noAutofit/>
          </a:bodyPr>
          <a:lstStyle/>
          <a:p>
            <a:pPr marL="0" marR="0" lvl="0" indent="0" algn="l" defTabSz="685749" rtl="0" eaLnBrk="1" fontAlgn="auto" latinLnBrk="0" hangingPunct="1">
              <a:lnSpc>
                <a:spcPct val="90000"/>
              </a:lnSpc>
              <a:spcBef>
                <a:spcPct val="0"/>
              </a:spcBef>
              <a:spcAft>
                <a:spcPts val="0"/>
              </a:spcAft>
              <a:buClrTx/>
              <a:buSzTx/>
              <a:buFontTx/>
              <a:buNone/>
              <a:tabLst/>
              <a:defRPr/>
            </a:pPr>
            <a:r>
              <a:rPr kumimoji="0" lang="nl-NL" sz="2400" b="0" i="0" u="none" strike="noStrike" kern="1200" cap="none" spc="0" normalizeH="0" baseline="0" noProof="0" smtClean="0">
                <a:ln>
                  <a:noFill/>
                </a:ln>
                <a:solidFill>
                  <a:srgbClr val="3333FF"/>
                </a:solidFill>
                <a:effectLst/>
                <a:uLnTx/>
                <a:uFillTx/>
                <a:latin typeface="Arial" pitchFamily="34" charset="0"/>
                <a:ea typeface="+mj-ea"/>
                <a:cs typeface="Arial" pitchFamily="34" charset="0"/>
              </a:rPr>
              <a:t>Son en Breugel </a:t>
            </a:r>
            <a:r>
              <a:rPr kumimoji="0" lang="nl-NL" sz="1800" b="0" i="0" u="none" strike="noStrike" kern="1200" cap="none" spc="0" normalizeH="0" baseline="0" noProof="0" smtClean="0">
                <a:ln>
                  <a:noFill/>
                </a:ln>
                <a:solidFill>
                  <a:srgbClr val="3333FF"/>
                </a:solidFill>
                <a:effectLst/>
                <a:uLnTx/>
                <a:uFillTx/>
                <a:latin typeface="Arial" pitchFamily="34" charset="0"/>
                <a:ea typeface="+mj-ea"/>
                <a:cs typeface="Arial" pitchFamily="34" charset="0"/>
              </a:rPr>
              <a:t>(vervolg) </a:t>
            </a:r>
            <a:endParaRPr kumimoji="0" lang="nl-NL" sz="2400" b="0" i="0" u="none" strike="noStrike" kern="1200" cap="none" spc="0" normalizeH="0" baseline="0" noProof="0" smtClean="0">
              <a:ln>
                <a:noFill/>
              </a:ln>
              <a:solidFill>
                <a:srgbClr val="3333FF"/>
              </a:solidFill>
              <a:effectLst/>
              <a:uLnTx/>
              <a:uFillTx/>
              <a:latin typeface="Arial" pitchFamily="34" charset="0"/>
              <a:ea typeface="+mj-ea"/>
              <a:cs typeface="Arial" pitchFamily="34" charset="0"/>
            </a:endParaRPr>
          </a:p>
        </p:txBody>
      </p:sp>
      <p:grpSp>
        <p:nvGrpSpPr>
          <p:cNvPr id="18" name="Group 17"/>
          <p:cNvGrpSpPr/>
          <p:nvPr/>
        </p:nvGrpSpPr>
        <p:grpSpPr>
          <a:xfrm>
            <a:off x="5064368" y="2942220"/>
            <a:ext cx="3766017" cy="2056223"/>
            <a:chOff x="5064368" y="2942220"/>
            <a:chExt cx="3766017" cy="2056223"/>
          </a:xfrm>
        </p:grpSpPr>
        <p:pic>
          <p:nvPicPr>
            <p:cNvPr id="20484" name="Picture 4"/>
            <p:cNvPicPr>
              <a:picLocks noChangeAspect="1" noChangeArrowheads="1"/>
            </p:cNvPicPr>
            <p:nvPr/>
          </p:nvPicPr>
          <p:blipFill>
            <a:blip r:embed="rId2" cstate="print"/>
            <a:srcRect/>
            <a:stretch>
              <a:fillRect/>
            </a:stretch>
          </p:blipFill>
          <p:spPr bwMode="auto">
            <a:xfrm>
              <a:off x="5064368" y="2942220"/>
              <a:ext cx="3766017" cy="2056223"/>
            </a:xfrm>
            <a:prstGeom prst="rect">
              <a:avLst/>
            </a:prstGeom>
            <a:noFill/>
            <a:ln w="9525">
              <a:noFill/>
              <a:miter lim="800000"/>
              <a:headEnd/>
              <a:tailEnd/>
            </a:ln>
          </p:spPr>
        </p:pic>
        <p:sp>
          <p:nvSpPr>
            <p:cNvPr id="13" name="TextBox 12"/>
            <p:cNvSpPr txBox="1"/>
            <p:nvPr/>
          </p:nvSpPr>
          <p:spPr>
            <a:xfrm>
              <a:off x="7997896" y="3140405"/>
              <a:ext cx="750526" cy="215444"/>
            </a:xfrm>
            <a:prstGeom prst="rect">
              <a:avLst/>
            </a:prstGeom>
            <a:solidFill>
              <a:srgbClr val="FFFFFF">
                <a:alpha val="40000"/>
              </a:srgbClr>
            </a:solidFill>
          </p:spPr>
          <p:txBody>
            <a:bodyPr wrap="none" rtlCol="0">
              <a:spAutoFit/>
            </a:bodyPr>
            <a:lstStyle/>
            <a:p>
              <a:r>
                <a:rPr lang="nl-NL" sz="800" smtClean="0"/>
                <a:t>Van Gentlaan</a:t>
              </a:r>
              <a:endParaRPr lang="nl-NL" sz="800"/>
            </a:p>
          </p:txBody>
        </p:sp>
        <p:cxnSp>
          <p:nvCxnSpPr>
            <p:cNvPr id="15" name="Straight Arrow Connector 14"/>
            <p:cNvCxnSpPr/>
            <p:nvPr/>
          </p:nvCxnSpPr>
          <p:spPr>
            <a:xfrm>
              <a:off x="8589567" y="3322458"/>
              <a:ext cx="148952" cy="13653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559768">
              <a:off x="6475276" y="3839652"/>
              <a:ext cx="670376" cy="215444"/>
            </a:xfrm>
            <a:prstGeom prst="rect">
              <a:avLst/>
            </a:prstGeom>
            <a:noFill/>
          </p:spPr>
          <p:txBody>
            <a:bodyPr wrap="none" rtlCol="0">
              <a:spAutoFit/>
            </a:bodyPr>
            <a:lstStyle/>
            <a:p>
              <a:r>
                <a:rPr lang="nl-NL" sz="800" smtClean="0">
                  <a:solidFill>
                    <a:srgbClr val="FF0000"/>
                  </a:solidFill>
                </a:rPr>
                <a:t>Hoberglaan</a:t>
              </a:r>
              <a:endParaRPr lang="nl-NL" sz="800">
                <a:solidFill>
                  <a:srgbClr val="FF0000"/>
                </a:solidFill>
              </a:endParaRPr>
            </a:p>
          </p:txBody>
        </p:sp>
        <p:sp>
          <p:nvSpPr>
            <p:cNvPr id="17" name="Freeform 16"/>
            <p:cNvSpPr/>
            <p:nvPr/>
          </p:nvSpPr>
          <p:spPr>
            <a:xfrm>
              <a:off x="6921407" y="3710996"/>
              <a:ext cx="40047" cy="453862"/>
            </a:xfrm>
            <a:custGeom>
              <a:avLst/>
              <a:gdLst>
                <a:gd name="connsiteX0" fmla="*/ 40047 w 40047"/>
                <a:gd name="connsiteY0" fmla="*/ 0 h 453862"/>
                <a:gd name="connsiteX1" fmla="*/ 0 w 40047"/>
                <a:gd name="connsiteY1" fmla="*/ 160186 h 453862"/>
                <a:gd name="connsiteX2" fmla="*/ 26698 w 40047"/>
                <a:gd name="connsiteY2" fmla="*/ 266978 h 453862"/>
                <a:gd name="connsiteX3" fmla="*/ 40047 w 40047"/>
                <a:gd name="connsiteY3" fmla="*/ 453862 h 453862"/>
              </a:gdLst>
              <a:ahLst/>
              <a:cxnLst>
                <a:cxn ang="0">
                  <a:pos x="connsiteX0" y="connsiteY0"/>
                </a:cxn>
                <a:cxn ang="0">
                  <a:pos x="connsiteX1" y="connsiteY1"/>
                </a:cxn>
                <a:cxn ang="0">
                  <a:pos x="connsiteX2" y="connsiteY2"/>
                </a:cxn>
                <a:cxn ang="0">
                  <a:pos x="connsiteX3" y="connsiteY3"/>
                </a:cxn>
              </a:cxnLst>
              <a:rect l="l" t="t" r="r" b="b"/>
              <a:pathLst>
                <a:path w="40047" h="453862">
                  <a:moveTo>
                    <a:pt x="40047" y="0"/>
                  </a:moveTo>
                  <a:lnTo>
                    <a:pt x="0" y="160186"/>
                  </a:lnTo>
                  <a:lnTo>
                    <a:pt x="26698" y="266978"/>
                  </a:lnTo>
                  <a:lnTo>
                    <a:pt x="40047" y="453862"/>
                  </a:ln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grpSp>
        <p:nvGrpSpPr>
          <p:cNvPr id="20" name="Group 19"/>
          <p:cNvGrpSpPr/>
          <p:nvPr/>
        </p:nvGrpSpPr>
        <p:grpSpPr>
          <a:xfrm>
            <a:off x="5056094" y="841375"/>
            <a:ext cx="3913094" cy="1750466"/>
            <a:chOff x="5056094" y="841375"/>
            <a:chExt cx="3913094" cy="1750466"/>
          </a:xfrm>
        </p:grpSpPr>
        <p:grpSp>
          <p:nvGrpSpPr>
            <p:cNvPr id="10" name="Group 9"/>
            <p:cNvGrpSpPr/>
            <p:nvPr/>
          </p:nvGrpSpPr>
          <p:grpSpPr>
            <a:xfrm>
              <a:off x="5056094" y="841375"/>
              <a:ext cx="3913094" cy="1750466"/>
              <a:chOff x="5230906" y="841375"/>
              <a:chExt cx="3913094" cy="1750466"/>
            </a:xfrm>
          </p:grpSpPr>
          <p:pic>
            <p:nvPicPr>
              <p:cNvPr id="6" name="Picture 2" descr="https://bicycledutch.files.wordpress.com/2014/03/regional-network.jpg"/>
              <p:cNvPicPr>
                <a:picLocks noChangeAspect="1" noChangeArrowheads="1"/>
              </p:cNvPicPr>
              <p:nvPr/>
            </p:nvPicPr>
            <p:blipFill>
              <a:blip r:embed="rId3" cstate="print"/>
              <a:srcRect l="24445" r="35288" b="73519"/>
              <a:stretch>
                <a:fillRect/>
              </a:stretch>
            </p:blipFill>
            <p:spPr bwMode="auto">
              <a:xfrm>
                <a:off x="5230906" y="841375"/>
                <a:ext cx="3759580" cy="1750466"/>
              </a:xfrm>
              <a:prstGeom prst="rect">
                <a:avLst/>
              </a:prstGeom>
              <a:noFill/>
            </p:spPr>
          </p:pic>
          <p:sp>
            <p:nvSpPr>
              <p:cNvPr id="7" name="Oval 6"/>
              <p:cNvSpPr/>
              <p:nvPr/>
            </p:nvSpPr>
            <p:spPr>
              <a:xfrm>
                <a:off x="8676791" y="1081261"/>
                <a:ext cx="233606" cy="2336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xtBox 7"/>
              <p:cNvSpPr txBox="1"/>
              <p:nvPr/>
            </p:nvSpPr>
            <p:spPr>
              <a:xfrm>
                <a:off x="8024783" y="841375"/>
                <a:ext cx="1119217" cy="246221"/>
              </a:xfrm>
              <a:prstGeom prst="rect">
                <a:avLst/>
              </a:prstGeom>
              <a:noFill/>
            </p:spPr>
            <p:txBody>
              <a:bodyPr wrap="none" rtlCol="0">
                <a:spAutoFit/>
              </a:bodyPr>
              <a:lstStyle/>
              <a:p>
                <a:r>
                  <a:rPr lang="nl-NL" sz="1000" smtClean="0">
                    <a:solidFill>
                      <a:srgbClr val="FF0000"/>
                    </a:solidFill>
                  </a:rPr>
                  <a:t>rotonde Ekkersrijt</a:t>
                </a:r>
                <a:endParaRPr lang="nl-NL" sz="1000">
                  <a:solidFill>
                    <a:srgbClr val="FF0000"/>
                  </a:solidFill>
                </a:endParaRPr>
              </a:p>
            </p:txBody>
          </p:sp>
          <p:sp>
            <p:nvSpPr>
              <p:cNvPr id="9" name="TextBox 8"/>
              <p:cNvSpPr txBox="1"/>
              <p:nvPr/>
            </p:nvSpPr>
            <p:spPr>
              <a:xfrm>
                <a:off x="7301851" y="1141331"/>
                <a:ext cx="524503" cy="261610"/>
              </a:xfrm>
              <a:prstGeom prst="rect">
                <a:avLst/>
              </a:prstGeom>
              <a:noFill/>
            </p:spPr>
            <p:txBody>
              <a:bodyPr wrap="none" rtlCol="0">
                <a:spAutoFit/>
              </a:bodyPr>
              <a:lstStyle/>
              <a:p>
                <a:r>
                  <a:rPr lang="nl-NL" sz="1050" smtClean="0">
                    <a:solidFill>
                      <a:srgbClr val="FF0000"/>
                    </a:solidFill>
                  </a:rPr>
                  <a:t>fase 2</a:t>
                </a:r>
                <a:endParaRPr lang="nl-NL" sz="1050">
                  <a:solidFill>
                    <a:srgbClr val="FF0000"/>
                  </a:solidFill>
                </a:endParaRPr>
              </a:p>
            </p:txBody>
          </p:sp>
        </p:grpSp>
        <p:sp>
          <p:nvSpPr>
            <p:cNvPr id="19" name="TextBox 18"/>
            <p:cNvSpPr txBox="1"/>
            <p:nvPr/>
          </p:nvSpPr>
          <p:spPr>
            <a:xfrm rot="5400000">
              <a:off x="8289671" y="1448356"/>
              <a:ext cx="1064715" cy="246221"/>
            </a:xfrm>
            <a:prstGeom prst="rect">
              <a:avLst/>
            </a:prstGeom>
            <a:noFill/>
          </p:spPr>
          <p:txBody>
            <a:bodyPr wrap="none" rtlCol="0">
              <a:spAutoFit/>
            </a:bodyPr>
            <a:lstStyle/>
            <a:p>
              <a:r>
                <a:rPr lang="nl-NL" sz="1000" smtClean="0"/>
                <a:t>Eindhovenseweg</a:t>
              </a:r>
              <a:endParaRPr lang="nl-NL" sz="1000"/>
            </a:p>
          </p:txBody>
        </p:sp>
      </p:grpSp>
    </p:spTree>
    <p:extLst>
      <p:ext uri="{BB962C8B-B14F-4D97-AF65-F5344CB8AC3E}">
        <p14:creationId xmlns:p14="http://schemas.microsoft.com/office/powerpoint/2010/main" xmlns="" val="4371870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31825" y="588437"/>
            <a:ext cx="7886700" cy="505876"/>
          </a:xfrm>
        </p:spPr>
        <p:txBody>
          <a:bodyPr>
            <a:normAutofit/>
          </a:bodyPr>
          <a:lstStyle/>
          <a:p>
            <a:r>
              <a:rPr lang="nl-NL" sz="2800" b="1" dirty="0" smtClean="0"/>
              <a:t>Plannen</a:t>
            </a:r>
            <a:endParaRPr lang="nl-NL" sz="2800" b="1" dirty="0"/>
          </a:p>
        </p:txBody>
      </p:sp>
      <p:sp>
        <p:nvSpPr>
          <p:cNvPr id="3" name="Tijdelijke aanduiding voor inhoud 2"/>
          <p:cNvSpPr>
            <a:spLocks noGrp="1"/>
          </p:cNvSpPr>
          <p:nvPr>
            <p:ph idx="1"/>
          </p:nvPr>
        </p:nvSpPr>
        <p:spPr>
          <a:xfrm>
            <a:off x="628650" y="1013076"/>
            <a:ext cx="4283747" cy="3619647"/>
          </a:xfrm>
        </p:spPr>
        <p:txBody>
          <a:bodyPr>
            <a:noAutofit/>
          </a:bodyPr>
          <a:lstStyle/>
          <a:p>
            <a:pPr lvl="1">
              <a:buNone/>
            </a:pPr>
            <a:endParaRPr lang="nl-NL" sz="800" dirty="0" smtClean="0"/>
          </a:p>
          <a:p>
            <a:pPr>
              <a:spcBef>
                <a:spcPts val="600"/>
              </a:spcBef>
            </a:pPr>
            <a:r>
              <a:rPr lang="nl-NL" sz="2000" b="1" dirty="0" smtClean="0"/>
              <a:t>Later:</a:t>
            </a:r>
          </a:p>
          <a:p>
            <a:pPr lvl="1"/>
            <a:r>
              <a:rPr lang="nl-NL" sz="1600" b="1" dirty="0" smtClean="0"/>
              <a:t>Visie </a:t>
            </a:r>
            <a:r>
              <a:rPr lang="nl-NL" sz="1600" b="1" dirty="0" err="1" smtClean="0"/>
              <a:t>Eindhovenseweg</a:t>
            </a:r>
            <a:r>
              <a:rPr lang="nl-NL" sz="1600" dirty="0" smtClean="0"/>
              <a:t>, inclusief rotonde </a:t>
            </a:r>
            <a:r>
              <a:rPr lang="nl-NL" sz="1600" dirty="0" err="1" smtClean="0"/>
              <a:t>Eindhovensweg</a:t>
            </a:r>
            <a:r>
              <a:rPr lang="nl-NL" sz="1600" dirty="0" smtClean="0"/>
              <a:t>/</a:t>
            </a:r>
            <a:r>
              <a:rPr lang="nl-NL" sz="1600" dirty="0" err="1" smtClean="0"/>
              <a:t>Ekkersrijt</a:t>
            </a:r>
            <a:endParaRPr lang="nl-NL" sz="1600" dirty="0" smtClean="0"/>
          </a:p>
          <a:p>
            <a:pPr lvl="2"/>
            <a:r>
              <a:rPr lang="nl-NL" sz="1400" dirty="0" smtClean="0"/>
              <a:t>Scenario’s en randvoorwaarden zijn opgesteld, inclusief voorkeursalternatief</a:t>
            </a:r>
            <a:endParaRPr lang="nl-NL" sz="1400" dirty="0"/>
          </a:p>
          <a:p>
            <a:pPr lvl="2"/>
            <a:r>
              <a:rPr lang="nl-NL" sz="1400" dirty="0" smtClean="0"/>
              <a:t>Commissie </a:t>
            </a:r>
            <a:r>
              <a:rPr lang="nl-NL" sz="1400" dirty="0" err="1" smtClean="0"/>
              <a:t>Grondgebiedzaken</a:t>
            </a:r>
            <a:r>
              <a:rPr lang="nl-NL" sz="1400" dirty="0" smtClean="0"/>
              <a:t> wacht af tot plannen 2</a:t>
            </a:r>
            <a:r>
              <a:rPr lang="nl-NL" sz="1400" baseline="30000" dirty="0" smtClean="0"/>
              <a:t>e</a:t>
            </a:r>
            <a:r>
              <a:rPr lang="nl-NL" sz="1400" dirty="0" smtClean="0"/>
              <a:t> afslag A58 (</a:t>
            </a:r>
            <a:r>
              <a:rPr lang="nl-NL" sz="1400" dirty="0" err="1" smtClean="0"/>
              <a:t>Ekkersrijt</a:t>
            </a:r>
            <a:r>
              <a:rPr lang="nl-NL" sz="1400" dirty="0" smtClean="0"/>
              <a:t>) concreet worden</a:t>
            </a:r>
          </a:p>
          <a:p>
            <a:pPr lvl="1"/>
            <a:r>
              <a:rPr lang="nl-NL" sz="1600" b="1" dirty="0" err="1" smtClean="0"/>
              <a:t>Slowlane</a:t>
            </a:r>
            <a:r>
              <a:rPr lang="nl-NL" sz="1600" b="1" dirty="0" smtClean="0"/>
              <a:t> Meubelboulevard </a:t>
            </a:r>
            <a:r>
              <a:rPr lang="nl-NL" sz="1600" b="1" dirty="0" err="1" smtClean="0"/>
              <a:t>Ekkersrijt</a:t>
            </a:r>
            <a:r>
              <a:rPr lang="nl-NL" sz="1600" b="1" dirty="0" smtClean="0"/>
              <a:t> </a:t>
            </a:r>
            <a:r>
              <a:rPr lang="nl-NL" sz="1600" dirty="0" smtClean="0"/>
              <a:t>tot fietstunnel A58</a:t>
            </a:r>
          </a:p>
          <a:p>
            <a:pPr lvl="1"/>
            <a:r>
              <a:rPr lang="nl-NL" sz="1600" b="1" dirty="0" smtClean="0"/>
              <a:t>Fietsvisie</a:t>
            </a:r>
            <a:r>
              <a:rPr lang="nl-NL" sz="1600" dirty="0" smtClean="0"/>
              <a:t> (start in 2019)</a:t>
            </a:r>
          </a:p>
          <a:p>
            <a:pPr lvl="1"/>
            <a:endParaRPr lang="nl-NL" sz="1100" dirty="0" smtClean="0"/>
          </a:p>
        </p:txBody>
      </p:sp>
      <p:sp>
        <p:nvSpPr>
          <p:cNvPr id="4" name="Title 1"/>
          <p:cNvSpPr txBox="1">
            <a:spLocks/>
          </p:cNvSpPr>
          <p:nvPr/>
        </p:nvSpPr>
        <p:spPr>
          <a:xfrm>
            <a:off x="628650" y="83021"/>
            <a:ext cx="7886700" cy="520828"/>
          </a:xfrm>
          <a:prstGeom prst="rect">
            <a:avLst/>
          </a:prstGeom>
        </p:spPr>
        <p:txBody>
          <a:bodyPr vert="horz" lIns="68576" tIns="34289" rIns="68576" bIns="34289" rtlCol="0" anchor="ctr">
            <a:noAutofit/>
          </a:bodyPr>
          <a:lstStyle/>
          <a:p>
            <a:pPr marL="0" marR="0" lvl="0" indent="0" algn="l" defTabSz="685749" rtl="0" eaLnBrk="1" fontAlgn="auto" latinLnBrk="0" hangingPunct="1">
              <a:lnSpc>
                <a:spcPct val="90000"/>
              </a:lnSpc>
              <a:spcBef>
                <a:spcPct val="0"/>
              </a:spcBef>
              <a:spcAft>
                <a:spcPts val="0"/>
              </a:spcAft>
              <a:buClrTx/>
              <a:buSzTx/>
              <a:buFontTx/>
              <a:buNone/>
              <a:tabLst/>
              <a:defRPr/>
            </a:pPr>
            <a:r>
              <a:rPr kumimoji="0" lang="nl-NL" sz="2400" b="0" i="0" u="none" strike="noStrike" kern="1200" cap="none" spc="0" normalizeH="0" baseline="0" noProof="0" smtClean="0">
                <a:ln>
                  <a:noFill/>
                </a:ln>
                <a:solidFill>
                  <a:srgbClr val="3333FF"/>
                </a:solidFill>
                <a:effectLst/>
                <a:uLnTx/>
                <a:uFillTx/>
                <a:latin typeface="Arial" pitchFamily="34" charset="0"/>
                <a:ea typeface="+mj-ea"/>
                <a:cs typeface="Arial" pitchFamily="34" charset="0"/>
              </a:rPr>
              <a:t>Son en Breugel </a:t>
            </a:r>
            <a:r>
              <a:rPr kumimoji="0" lang="nl-NL" sz="1800" b="0" i="0" u="none" strike="noStrike" kern="1200" cap="none" spc="0" normalizeH="0" baseline="0" noProof="0" smtClean="0">
                <a:ln>
                  <a:noFill/>
                </a:ln>
                <a:solidFill>
                  <a:srgbClr val="3333FF"/>
                </a:solidFill>
                <a:effectLst/>
                <a:uLnTx/>
                <a:uFillTx/>
                <a:latin typeface="Arial" pitchFamily="34" charset="0"/>
                <a:ea typeface="+mj-ea"/>
                <a:cs typeface="Arial" pitchFamily="34" charset="0"/>
              </a:rPr>
              <a:t>(vervolg) </a:t>
            </a:r>
            <a:endParaRPr kumimoji="0" lang="nl-NL" sz="2400" b="0" i="0" u="none" strike="noStrike" kern="1200" cap="none" spc="0" normalizeH="0" baseline="0" noProof="0" smtClean="0">
              <a:ln>
                <a:noFill/>
              </a:ln>
              <a:solidFill>
                <a:srgbClr val="3333FF"/>
              </a:solidFill>
              <a:effectLst/>
              <a:uLnTx/>
              <a:uFillTx/>
              <a:latin typeface="Arial" pitchFamily="34" charset="0"/>
              <a:ea typeface="+mj-ea"/>
              <a:cs typeface="Arial" pitchFamily="34" charset="0"/>
            </a:endParaRPr>
          </a:p>
        </p:txBody>
      </p:sp>
      <p:grpSp>
        <p:nvGrpSpPr>
          <p:cNvPr id="14" name="Group 13"/>
          <p:cNvGrpSpPr/>
          <p:nvPr/>
        </p:nvGrpSpPr>
        <p:grpSpPr>
          <a:xfrm>
            <a:off x="5170980" y="1330523"/>
            <a:ext cx="3759438" cy="2213612"/>
            <a:chOff x="5170980" y="1330523"/>
            <a:chExt cx="3759438" cy="2213612"/>
          </a:xfrm>
        </p:grpSpPr>
        <p:pic>
          <p:nvPicPr>
            <p:cNvPr id="7" name="Picture 2" descr="https://bicycledutch.files.wordpress.com/2014/03/regional-network.jpg"/>
            <p:cNvPicPr>
              <a:picLocks noChangeAspect="1" noChangeArrowheads="1"/>
            </p:cNvPicPr>
            <p:nvPr/>
          </p:nvPicPr>
          <p:blipFill>
            <a:blip r:embed="rId2" cstate="print"/>
            <a:srcRect l="35607" r="35288" b="73519"/>
            <a:stretch>
              <a:fillRect/>
            </a:stretch>
          </p:blipFill>
          <p:spPr bwMode="auto">
            <a:xfrm>
              <a:off x="5170980" y="1330523"/>
              <a:ext cx="3436363" cy="2213612"/>
            </a:xfrm>
            <a:prstGeom prst="rect">
              <a:avLst/>
            </a:prstGeom>
            <a:noFill/>
          </p:spPr>
        </p:pic>
        <p:sp>
          <p:nvSpPr>
            <p:cNvPr id="8" name="Oval 7"/>
            <p:cNvSpPr/>
            <p:nvPr/>
          </p:nvSpPr>
          <p:spPr>
            <a:xfrm>
              <a:off x="8209579" y="1708658"/>
              <a:ext cx="233606" cy="2336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xtBox 8"/>
            <p:cNvSpPr txBox="1"/>
            <p:nvPr/>
          </p:nvSpPr>
          <p:spPr>
            <a:xfrm>
              <a:off x="7811201" y="1488795"/>
              <a:ext cx="1119217" cy="246221"/>
            </a:xfrm>
            <a:prstGeom prst="rect">
              <a:avLst/>
            </a:prstGeom>
            <a:noFill/>
          </p:spPr>
          <p:txBody>
            <a:bodyPr wrap="none" rtlCol="0">
              <a:spAutoFit/>
            </a:bodyPr>
            <a:lstStyle/>
            <a:p>
              <a:r>
                <a:rPr lang="nl-NL" sz="1000" smtClean="0">
                  <a:solidFill>
                    <a:srgbClr val="FF0000"/>
                  </a:solidFill>
                </a:rPr>
                <a:t>rotonde Ekkersrijt</a:t>
              </a:r>
              <a:endParaRPr lang="nl-NL" sz="1000">
                <a:solidFill>
                  <a:srgbClr val="FF0000"/>
                </a:solidFill>
              </a:endParaRPr>
            </a:p>
          </p:txBody>
        </p:sp>
        <p:sp>
          <p:nvSpPr>
            <p:cNvPr id="11" name="TextBox 10"/>
            <p:cNvSpPr txBox="1"/>
            <p:nvPr/>
          </p:nvSpPr>
          <p:spPr>
            <a:xfrm rot="5400000">
              <a:off x="8102786" y="2249290"/>
              <a:ext cx="1064715" cy="246221"/>
            </a:xfrm>
            <a:prstGeom prst="rect">
              <a:avLst/>
            </a:prstGeom>
            <a:noFill/>
          </p:spPr>
          <p:txBody>
            <a:bodyPr wrap="none" rtlCol="0">
              <a:spAutoFit/>
            </a:bodyPr>
            <a:lstStyle/>
            <a:p>
              <a:r>
                <a:rPr lang="nl-NL" sz="1000" smtClean="0"/>
                <a:t>Eindhovenseweg</a:t>
              </a:r>
              <a:endParaRPr lang="nl-NL" sz="1000"/>
            </a:p>
          </p:txBody>
        </p:sp>
        <p:sp>
          <p:nvSpPr>
            <p:cNvPr id="12" name="Oval 11"/>
            <p:cNvSpPr/>
            <p:nvPr/>
          </p:nvSpPr>
          <p:spPr>
            <a:xfrm>
              <a:off x="6941432" y="2095778"/>
              <a:ext cx="327047" cy="327047"/>
            </a:xfrm>
            <a:prstGeom prst="ellipse">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xtBox 12"/>
            <p:cNvSpPr txBox="1"/>
            <p:nvPr/>
          </p:nvSpPr>
          <p:spPr>
            <a:xfrm>
              <a:off x="7148339" y="1928917"/>
              <a:ext cx="764953" cy="246221"/>
            </a:xfrm>
            <a:prstGeom prst="rect">
              <a:avLst/>
            </a:prstGeom>
            <a:noFill/>
          </p:spPr>
          <p:txBody>
            <a:bodyPr wrap="none" rtlCol="0">
              <a:spAutoFit/>
            </a:bodyPr>
            <a:lstStyle/>
            <a:p>
              <a:r>
                <a:rPr lang="nl-NL" sz="1000" b="1" smtClean="0">
                  <a:solidFill>
                    <a:srgbClr val="3333FF"/>
                  </a:solidFill>
                </a:rPr>
                <a:t>fietstunnel</a:t>
              </a:r>
              <a:endParaRPr lang="nl-NL" sz="1000" b="1">
                <a:solidFill>
                  <a:srgbClr val="3333FF"/>
                </a:solidFill>
              </a:endParaRPr>
            </a:p>
          </p:txBody>
        </p:sp>
      </p:grpSp>
    </p:spTree>
    <p:extLst>
      <p:ext uri="{BB962C8B-B14F-4D97-AF65-F5344CB8AC3E}">
        <p14:creationId xmlns:p14="http://schemas.microsoft.com/office/powerpoint/2010/main" xmlns="" val="4371870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598636"/>
            <a:ext cx="7886700" cy="467068"/>
          </a:xfrm>
        </p:spPr>
        <p:txBody>
          <a:bodyPr>
            <a:normAutofit/>
          </a:bodyPr>
          <a:lstStyle/>
          <a:p>
            <a:r>
              <a:rPr lang="nl-NL" sz="2800" b="1" dirty="0" smtClean="0"/>
              <a:t>Diverse</a:t>
            </a:r>
            <a:endParaRPr lang="nl-NL" sz="2800" b="1" dirty="0"/>
          </a:p>
        </p:txBody>
      </p:sp>
      <p:sp>
        <p:nvSpPr>
          <p:cNvPr id="3" name="Tijdelijke aanduiding voor inhoud 2"/>
          <p:cNvSpPr>
            <a:spLocks noGrp="1"/>
          </p:cNvSpPr>
          <p:nvPr>
            <p:ph idx="1"/>
          </p:nvPr>
        </p:nvSpPr>
        <p:spPr>
          <a:xfrm>
            <a:off x="628650" y="1369218"/>
            <a:ext cx="7886700" cy="3551437"/>
          </a:xfrm>
        </p:spPr>
        <p:txBody>
          <a:bodyPr>
            <a:noAutofit/>
          </a:bodyPr>
          <a:lstStyle/>
          <a:p>
            <a:pPr lvl="0"/>
            <a:r>
              <a:rPr lang="nl-NL" sz="1800" dirty="0" smtClean="0"/>
              <a:t>Dodelijk ongeluk op Europalaan/Vondellaan. Gemeente heeft daarna op de Europalaan het groen bij zichthoeken gesnoeid</a:t>
            </a:r>
          </a:p>
          <a:p>
            <a:pPr lvl="0"/>
            <a:endParaRPr lang="nl-NL" sz="600" smtClean="0"/>
          </a:p>
          <a:p>
            <a:pPr lvl="0"/>
            <a:r>
              <a:rPr lang="nl-NL" sz="1800" smtClean="0"/>
              <a:t>Stageopdracht  fietsbewegwijzering</a:t>
            </a:r>
            <a:r>
              <a:rPr lang="nl-NL" sz="1800" dirty="0" smtClean="0"/>
              <a:t>: Fietsersbond heeft input gegeven</a:t>
            </a:r>
          </a:p>
          <a:p>
            <a:pPr lvl="0"/>
            <a:endParaRPr lang="nl-NL" sz="900" dirty="0"/>
          </a:p>
          <a:p>
            <a:r>
              <a:rPr lang="nl-NL" sz="1800" dirty="0" smtClean="0"/>
              <a:t>Groot onderhoud N620 </a:t>
            </a:r>
            <a:r>
              <a:rPr lang="nl-NL" sz="1800" dirty="0"/>
              <a:t>(Best – Son) </a:t>
            </a:r>
            <a:r>
              <a:rPr lang="nl-NL" sz="1800" dirty="0" smtClean="0"/>
              <a:t>in 2020</a:t>
            </a:r>
          </a:p>
          <a:p>
            <a:pPr lvl="1"/>
            <a:r>
              <a:rPr lang="nl-NL" sz="1400" dirty="0" smtClean="0"/>
              <a:t>Juli 2018: terugkoppeling van Provincie naar omwonenden en stakeholders. Extra feedback gevraagd; met deze feedback wordt waarschijnlijk niet veel meer gedaan.</a:t>
            </a:r>
          </a:p>
          <a:p>
            <a:pPr lvl="1"/>
            <a:r>
              <a:rPr lang="nl-NL" sz="1400" dirty="0" smtClean="0"/>
              <a:t>Grootste wijziging voor fietsers: </a:t>
            </a:r>
            <a:r>
              <a:rPr lang="nl-NL" sz="1400" b="1" dirty="0" smtClean="0"/>
              <a:t>kruispunt met </a:t>
            </a:r>
            <a:r>
              <a:rPr lang="nl-NL" sz="1400" b="1" dirty="0" err="1" smtClean="0"/>
              <a:t>Hoberglaan</a:t>
            </a:r>
            <a:r>
              <a:rPr lang="nl-NL" sz="1400" dirty="0" smtClean="0"/>
              <a:t>:</a:t>
            </a:r>
          </a:p>
          <a:p>
            <a:pPr lvl="2"/>
            <a:r>
              <a:rPr lang="nl-NL" sz="1200" dirty="0" smtClean="0"/>
              <a:t>Doorgaand verkeer van A50 richting </a:t>
            </a:r>
            <a:r>
              <a:rPr lang="nl-NL" sz="1200" dirty="0" err="1" smtClean="0"/>
              <a:t>Rendac</a:t>
            </a:r>
            <a:r>
              <a:rPr lang="nl-NL" sz="1200" dirty="0" smtClean="0"/>
              <a:t> krijgt voorrang</a:t>
            </a:r>
          </a:p>
          <a:p>
            <a:pPr lvl="2"/>
            <a:r>
              <a:rPr lang="nl-NL" sz="1200" dirty="0" smtClean="0"/>
              <a:t>Fietsers gaan uit de voorrang</a:t>
            </a:r>
          </a:p>
          <a:p>
            <a:pPr lvl="1"/>
            <a:r>
              <a:rPr lang="nl-NL" sz="1400" dirty="0" smtClean="0"/>
              <a:t>Komende maanden </a:t>
            </a:r>
            <a:r>
              <a:rPr lang="nl-NL" sz="1400" dirty="0" err="1" smtClean="0"/>
              <a:t>contractering</a:t>
            </a:r>
            <a:r>
              <a:rPr lang="nl-NL" sz="1400" dirty="0" smtClean="0"/>
              <a:t> en realisatie van plannen</a:t>
            </a:r>
            <a:endParaRPr lang="nl-NL" sz="1400" dirty="0"/>
          </a:p>
          <a:p>
            <a:endParaRPr lang="nl-NL" sz="1800" dirty="0" smtClean="0"/>
          </a:p>
          <a:p>
            <a:pPr lvl="0"/>
            <a:endParaRPr lang="nl-NL" sz="18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67077" y="3561214"/>
            <a:ext cx="3011143" cy="1543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itle 1"/>
          <p:cNvSpPr txBox="1">
            <a:spLocks/>
          </p:cNvSpPr>
          <p:nvPr/>
        </p:nvSpPr>
        <p:spPr>
          <a:xfrm>
            <a:off x="628650" y="83021"/>
            <a:ext cx="7886700" cy="520828"/>
          </a:xfrm>
          <a:prstGeom prst="rect">
            <a:avLst/>
          </a:prstGeom>
        </p:spPr>
        <p:txBody>
          <a:bodyPr vert="horz" lIns="68576" tIns="34289" rIns="68576" bIns="34289" rtlCol="0" anchor="ctr">
            <a:noAutofit/>
          </a:bodyPr>
          <a:lstStyle/>
          <a:p>
            <a:pPr marL="0" marR="0" lvl="0" indent="0" algn="l" defTabSz="685749" rtl="0" eaLnBrk="1" fontAlgn="auto" latinLnBrk="0" hangingPunct="1">
              <a:lnSpc>
                <a:spcPct val="90000"/>
              </a:lnSpc>
              <a:spcBef>
                <a:spcPct val="0"/>
              </a:spcBef>
              <a:spcAft>
                <a:spcPts val="0"/>
              </a:spcAft>
              <a:buClrTx/>
              <a:buSzTx/>
              <a:buFontTx/>
              <a:buNone/>
              <a:tabLst/>
              <a:defRPr/>
            </a:pPr>
            <a:r>
              <a:rPr kumimoji="0" lang="nl-NL" sz="2400" b="0" i="0" u="none" strike="noStrike" kern="1200" cap="none" spc="0" normalizeH="0" baseline="0" noProof="0" smtClean="0">
                <a:ln>
                  <a:noFill/>
                </a:ln>
                <a:solidFill>
                  <a:srgbClr val="3333FF"/>
                </a:solidFill>
                <a:effectLst/>
                <a:uLnTx/>
                <a:uFillTx/>
                <a:latin typeface="Arial" pitchFamily="34" charset="0"/>
                <a:ea typeface="+mj-ea"/>
                <a:cs typeface="Arial" pitchFamily="34" charset="0"/>
              </a:rPr>
              <a:t>Son en Breugel </a:t>
            </a:r>
            <a:r>
              <a:rPr kumimoji="0" lang="nl-NL" sz="1800" b="0" i="0" u="none" strike="noStrike" kern="1200" cap="none" spc="0" normalizeH="0" baseline="0" noProof="0" smtClean="0">
                <a:ln>
                  <a:noFill/>
                </a:ln>
                <a:solidFill>
                  <a:srgbClr val="3333FF"/>
                </a:solidFill>
                <a:effectLst/>
                <a:uLnTx/>
                <a:uFillTx/>
                <a:latin typeface="Arial" pitchFamily="34" charset="0"/>
                <a:ea typeface="+mj-ea"/>
                <a:cs typeface="Arial" pitchFamily="34" charset="0"/>
              </a:rPr>
              <a:t>(vervolg) </a:t>
            </a:r>
            <a:endParaRPr kumimoji="0" lang="nl-NL" sz="2400" b="0" i="0" u="none" strike="noStrike" kern="1200" cap="none" spc="0" normalizeH="0" baseline="0" noProof="0" smtClean="0">
              <a:ln>
                <a:noFill/>
              </a:ln>
              <a:solidFill>
                <a:srgbClr val="3333FF"/>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xmlns="" val="20956071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628650" y="1369218"/>
            <a:ext cx="7886700" cy="3551437"/>
          </a:xfrm>
        </p:spPr>
        <p:txBody>
          <a:bodyPr>
            <a:noAutofit/>
          </a:bodyPr>
          <a:lstStyle/>
          <a:p>
            <a:endParaRPr lang="nl-NL" sz="2000" dirty="0" smtClean="0"/>
          </a:p>
          <a:p>
            <a:pPr lvl="0"/>
            <a:endParaRPr lang="nl-NL" sz="2000" dirty="0"/>
          </a:p>
        </p:txBody>
      </p:sp>
      <p:sp>
        <p:nvSpPr>
          <p:cNvPr id="5" name="Title 1"/>
          <p:cNvSpPr txBox="1">
            <a:spLocks/>
          </p:cNvSpPr>
          <p:nvPr/>
        </p:nvSpPr>
        <p:spPr>
          <a:xfrm>
            <a:off x="628650" y="83021"/>
            <a:ext cx="7886700" cy="520828"/>
          </a:xfrm>
          <a:prstGeom prst="rect">
            <a:avLst/>
          </a:prstGeom>
        </p:spPr>
        <p:txBody>
          <a:bodyPr vert="horz" lIns="68576" tIns="34289" rIns="68576" bIns="34289" rtlCol="0" anchor="ctr">
            <a:noAutofit/>
          </a:bodyPr>
          <a:lstStyle/>
          <a:p>
            <a:pPr marL="0" marR="0" lvl="0" indent="0" algn="l" defTabSz="685749" rtl="0" eaLnBrk="1" fontAlgn="auto" latinLnBrk="0" hangingPunct="1">
              <a:lnSpc>
                <a:spcPct val="90000"/>
              </a:lnSpc>
              <a:spcBef>
                <a:spcPct val="0"/>
              </a:spcBef>
              <a:spcAft>
                <a:spcPts val="0"/>
              </a:spcAft>
              <a:buClrTx/>
              <a:buSzTx/>
              <a:buFontTx/>
              <a:buNone/>
              <a:tabLst/>
              <a:defRPr/>
            </a:pPr>
            <a:r>
              <a:rPr kumimoji="0" lang="nl-NL" sz="2400" b="0" i="0" u="none" strike="noStrike" kern="1200" cap="none" spc="0" normalizeH="0" baseline="0" noProof="0" smtClean="0">
                <a:ln>
                  <a:noFill/>
                </a:ln>
                <a:solidFill>
                  <a:srgbClr val="3333FF"/>
                </a:solidFill>
                <a:effectLst/>
                <a:uLnTx/>
                <a:uFillTx/>
                <a:latin typeface="Arial" pitchFamily="34" charset="0"/>
                <a:ea typeface="+mj-ea"/>
                <a:cs typeface="Arial" pitchFamily="34" charset="0"/>
              </a:rPr>
              <a:t>Son en Breugel </a:t>
            </a:r>
            <a:r>
              <a:rPr kumimoji="0" lang="nl-NL" sz="1800" b="0" i="0" u="none" strike="noStrike" kern="1200" cap="none" spc="0" normalizeH="0" baseline="0" noProof="0" smtClean="0">
                <a:ln>
                  <a:noFill/>
                </a:ln>
                <a:solidFill>
                  <a:srgbClr val="3333FF"/>
                </a:solidFill>
                <a:effectLst/>
                <a:uLnTx/>
                <a:uFillTx/>
                <a:latin typeface="Arial" pitchFamily="34" charset="0"/>
                <a:ea typeface="+mj-ea"/>
                <a:cs typeface="Arial" pitchFamily="34" charset="0"/>
              </a:rPr>
              <a:t>(vervolg) </a:t>
            </a:r>
            <a:endParaRPr kumimoji="0" lang="nl-NL" sz="2400" b="0" i="0" u="none" strike="noStrike" kern="1200" cap="none" spc="0" normalizeH="0" baseline="0" noProof="0" smtClean="0">
              <a:ln>
                <a:noFill/>
              </a:ln>
              <a:solidFill>
                <a:srgbClr val="3333FF"/>
              </a:solidFill>
              <a:effectLst/>
              <a:uLnTx/>
              <a:uFillTx/>
              <a:latin typeface="Arial" pitchFamily="34" charset="0"/>
              <a:ea typeface="+mj-ea"/>
              <a:cs typeface="Arial" pitchFamily="34" charset="0"/>
            </a:endParaRPr>
          </a:p>
        </p:txBody>
      </p:sp>
      <p:grpSp>
        <p:nvGrpSpPr>
          <p:cNvPr id="13" name="Group 12"/>
          <p:cNvGrpSpPr/>
          <p:nvPr/>
        </p:nvGrpSpPr>
        <p:grpSpPr>
          <a:xfrm>
            <a:off x="421329" y="1124909"/>
            <a:ext cx="4331613" cy="2909363"/>
            <a:chOff x="631825" y="1124909"/>
            <a:chExt cx="4331613" cy="2909363"/>
          </a:xfrm>
        </p:grpSpPr>
        <p:pic>
          <p:nvPicPr>
            <p:cNvPr id="4" name="Picture 2"/>
            <p:cNvPicPr>
              <a:picLocks noChangeAspect="1" noChangeArrowheads="1"/>
            </p:cNvPicPr>
            <p:nvPr/>
          </p:nvPicPr>
          <p:blipFill>
            <a:blip r:embed="rId2" cstate="print"/>
            <a:srcRect/>
            <a:stretch>
              <a:fillRect/>
            </a:stretch>
          </p:blipFill>
          <p:spPr bwMode="auto">
            <a:xfrm>
              <a:off x="631825" y="1124909"/>
              <a:ext cx="4331613" cy="2909363"/>
            </a:xfrm>
            <a:prstGeom prst="rect">
              <a:avLst/>
            </a:prstGeom>
            <a:noFill/>
            <a:ln w="9525">
              <a:noFill/>
              <a:miter lim="800000"/>
              <a:headEnd/>
              <a:tailEnd/>
            </a:ln>
          </p:spPr>
        </p:pic>
        <p:sp>
          <p:nvSpPr>
            <p:cNvPr id="7" name="TextBox 6"/>
            <p:cNvSpPr txBox="1"/>
            <p:nvPr/>
          </p:nvSpPr>
          <p:spPr>
            <a:xfrm>
              <a:off x="1960369" y="1644604"/>
              <a:ext cx="787395" cy="246221"/>
            </a:xfrm>
            <a:prstGeom prst="rect">
              <a:avLst/>
            </a:prstGeom>
            <a:noFill/>
          </p:spPr>
          <p:txBody>
            <a:bodyPr wrap="none" rtlCol="0">
              <a:spAutoFit/>
            </a:bodyPr>
            <a:lstStyle/>
            <a:p>
              <a:r>
                <a:rPr lang="nl-NL" sz="1000" smtClean="0"/>
                <a:t>Hoberglaan</a:t>
              </a:r>
              <a:endParaRPr lang="nl-NL" sz="1000"/>
            </a:p>
          </p:txBody>
        </p:sp>
        <p:cxnSp>
          <p:nvCxnSpPr>
            <p:cNvPr id="9" name="Straight Arrow Connector 8"/>
            <p:cNvCxnSpPr>
              <a:stCxn id="7" idx="3"/>
            </p:cNvCxnSpPr>
            <p:nvPr/>
          </p:nvCxnSpPr>
          <p:spPr>
            <a:xfrm flipV="1">
              <a:off x="2747764" y="1716967"/>
              <a:ext cx="251994" cy="507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a:off x="2956998" y="1614212"/>
              <a:ext cx="67977" cy="556665"/>
            </a:xfrm>
            <a:custGeom>
              <a:avLst/>
              <a:gdLst>
                <a:gd name="connsiteX0" fmla="*/ 65784 w 65784"/>
                <a:gd name="connsiteY0" fmla="*/ 0 h 532852"/>
                <a:gd name="connsiteX1" fmla="*/ 39470 w 65784"/>
                <a:gd name="connsiteY1" fmla="*/ 85519 h 532852"/>
                <a:gd name="connsiteX2" fmla="*/ 0 w 65784"/>
                <a:gd name="connsiteY2" fmla="*/ 171039 h 532852"/>
                <a:gd name="connsiteX3" fmla="*/ 19735 w 65784"/>
                <a:gd name="connsiteY3" fmla="*/ 243401 h 532852"/>
                <a:gd name="connsiteX4" fmla="*/ 39470 w 65784"/>
                <a:gd name="connsiteY4" fmla="*/ 315764 h 532852"/>
                <a:gd name="connsiteX5" fmla="*/ 59206 w 65784"/>
                <a:gd name="connsiteY5" fmla="*/ 368391 h 532852"/>
                <a:gd name="connsiteX6" fmla="*/ 52627 w 65784"/>
                <a:gd name="connsiteY6" fmla="*/ 532852 h 532852"/>
                <a:gd name="connsiteX0" fmla="*/ 65784 w 65784"/>
                <a:gd name="connsiteY0" fmla="*/ 0 h 532852"/>
                <a:gd name="connsiteX1" fmla="*/ 39470 w 65784"/>
                <a:gd name="connsiteY1" fmla="*/ 85519 h 532852"/>
                <a:gd name="connsiteX2" fmla="*/ 0 w 65784"/>
                <a:gd name="connsiteY2" fmla="*/ 171039 h 532852"/>
                <a:gd name="connsiteX3" fmla="*/ 19735 w 65784"/>
                <a:gd name="connsiteY3" fmla="*/ 243401 h 532852"/>
                <a:gd name="connsiteX4" fmla="*/ 39470 w 65784"/>
                <a:gd name="connsiteY4" fmla="*/ 315764 h 532852"/>
                <a:gd name="connsiteX5" fmla="*/ 59206 w 65784"/>
                <a:gd name="connsiteY5" fmla="*/ 368391 h 532852"/>
                <a:gd name="connsiteX6" fmla="*/ 52627 w 65784"/>
                <a:gd name="connsiteY6" fmla="*/ 532852 h 532852"/>
                <a:gd name="connsiteX0" fmla="*/ 69073 w 69073"/>
                <a:gd name="connsiteY0" fmla="*/ 0 h 532852"/>
                <a:gd name="connsiteX1" fmla="*/ 42759 w 69073"/>
                <a:gd name="connsiteY1" fmla="*/ 85519 h 532852"/>
                <a:gd name="connsiteX2" fmla="*/ 3289 w 69073"/>
                <a:gd name="connsiteY2" fmla="*/ 171039 h 532852"/>
                <a:gd name="connsiteX3" fmla="*/ 23024 w 69073"/>
                <a:gd name="connsiteY3" fmla="*/ 243401 h 532852"/>
                <a:gd name="connsiteX4" fmla="*/ 42759 w 69073"/>
                <a:gd name="connsiteY4" fmla="*/ 315764 h 532852"/>
                <a:gd name="connsiteX5" fmla="*/ 62495 w 69073"/>
                <a:gd name="connsiteY5" fmla="*/ 368391 h 532852"/>
                <a:gd name="connsiteX6" fmla="*/ 55916 w 69073"/>
                <a:gd name="connsiteY6" fmla="*/ 532852 h 532852"/>
                <a:gd name="connsiteX0" fmla="*/ 69073 w 69073"/>
                <a:gd name="connsiteY0" fmla="*/ 0 h 532852"/>
                <a:gd name="connsiteX1" fmla="*/ 42759 w 69073"/>
                <a:gd name="connsiteY1" fmla="*/ 85519 h 532852"/>
                <a:gd name="connsiteX2" fmla="*/ 3289 w 69073"/>
                <a:gd name="connsiteY2" fmla="*/ 171039 h 532852"/>
                <a:gd name="connsiteX3" fmla="*/ 23024 w 69073"/>
                <a:gd name="connsiteY3" fmla="*/ 243401 h 532852"/>
                <a:gd name="connsiteX4" fmla="*/ 62495 w 69073"/>
                <a:gd name="connsiteY4" fmla="*/ 368391 h 532852"/>
                <a:gd name="connsiteX5" fmla="*/ 55916 w 69073"/>
                <a:gd name="connsiteY5" fmla="*/ 532852 h 532852"/>
                <a:gd name="connsiteX0" fmla="*/ 69073 w 69073"/>
                <a:gd name="connsiteY0" fmla="*/ 0 h 532852"/>
                <a:gd name="connsiteX1" fmla="*/ 42759 w 69073"/>
                <a:gd name="connsiteY1" fmla="*/ 85519 h 532852"/>
                <a:gd name="connsiteX2" fmla="*/ 3289 w 69073"/>
                <a:gd name="connsiteY2" fmla="*/ 171039 h 532852"/>
                <a:gd name="connsiteX3" fmla="*/ 23024 w 69073"/>
                <a:gd name="connsiteY3" fmla="*/ 243401 h 532852"/>
                <a:gd name="connsiteX4" fmla="*/ 62495 w 69073"/>
                <a:gd name="connsiteY4" fmla="*/ 368391 h 532852"/>
                <a:gd name="connsiteX5" fmla="*/ 55916 w 69073"/>
                <a:gd name="connsiteY5" fmla="*/ 532852 h 532852"/>
                <a:gd name="connsiteX0" fmla="*/ 69073 w 69073"/>
                <a:gd name="connsiteY0" fmla="*/ 0 h 532852"/>
                <a:gd name="connsiteX1" fmla="*/ 42759 w 69073"/>
                <a:gd name="connsiteY1" fmla="*/ 85519 h 532852"/>
                <a:gd name="connsiteX2" fmla="*/ 3289 w 69073"/>
                <a:gd name="connsiteY2" fmla="*/ 171039 h 532852"/>
                <a:gd name="connsiteX3" fmla="*/ 23024 w 69073"/>
                <a:gd name="connsiteY3" fmla="*/ 243401 h 532852"/>
                <a:gd name="connsiteX4" fmla="*/ 62495 w 69073"/>
                <a:gd name="connsiteY4" fmla="*/ 368391 h 532852"/>
                <a:gd name="connsiteX5" fmla="*/ 55916 w 69073"/>
                <a:gd name="connsiteY5" fmla="*/ 532852 h 532852"/>
                <a:gd name="connsiteX0" fmla="*/ 64311 w 67977"/>
                <a:gd name="connsiteY0" fmla="*/ 0 h 556665"/>
                <a:gd name="connsiteX1" fmla="*/ 42759 w 67977"/>
                <a:gd name="connsiteY1" fmla="*/ 109332 h 556665"/>
                <a:gd name="connsiteX2" fmla="*/ 3289 w 67977"/>
                <a:gd name="connsiteY2" fmla="*/ 194852 h 556665"/>
                <a:gd name="connsiteX3" fmla="*/ 23024 w 67977"/>
                <a:gd name="connsiteY3" fmla="*/ 267214 h 556665"/>
                <a:gd name="connsiteX4" fmla="*/ 62495 w 67977"/>
                <a:gd name="connsiteY4" fmla="*/ 392204 h 556665"/>
                <a:gd name="connsiteX5" fmla="*/ 55916 w 67977"/>
                <a:gd name="connsiteY5" fmla="*/ 556665 h 55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977" h="556665">
                  <a:moveTo>
                    <a:pt x="64311" y="0"/>
                  </a:moveTo>
                  <a:lnTo>
                    <a:pt x="42759" y="109332"/>
                  </a:lnTo>
                  <a:cubicBezTo>
                    <a:pt x="31795" y="137838"/>
                    <a:pt x="6578" y="168538"/>
                    <a:pt x="3289" y="194852"/>
                  </a:cubicBezTo>
                  <a:cubicBezTo>
                    <a:pt x="0" y="221166"/>
                    <a:pt x="16446" y="243093"/>
                    <a:pt x="23024" y="267214"/>
                  </a:cubicBezTo>
                  <a:cubicBezTo>
                    <a:pt x="32892" y="300106"/>
                    <a:pt x="57013" y="343962"/>
                    <a:pt x="62495" y="392204"/>
                  </a:cubicBezTo>
                  <a:cubicBezTo>
                    <a:pt x="67977" y="440446"/>
                    <a:pt x="58109" y="501845"/>
                    <a:pt x="55916" y="556665"/>
                  </a:cubicBez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2" name="TextBox 11"/>
            <p:cNvSpPr txBox="1"/>
            <p:nvPr/>
          </p:nvSpPr>
          <p:spPr>
            <a:xfrm rot="238248">
              <a:off x="2420858" y="1341997"/>
              <a:ext cx="492443" cy="261610"/>
            </a:xfrm>
            <a:prstGeom prst="rect">
              <a:avLst/>
            </a:prstGeom>
            <a:noFill/>
          </p:spPr>
          <p:txBody>
            <a:bodyPr wrap="none" rtlCol="0">
              <a:spAutoFit/>
            </a:bodyPr>
            <a:lstStyle/>
            <a:p>
              <a:r>
                <a:rPr lang="nl-NL" sz="1050" smtClean="0"/>
                <a:t>N620</a:t>
              </a:r>
              <a:endParaRPr lang="nl-NL" sz="1050"/>
            </a:p>
          </p:txBody>
        </p:sp>
      </p:gr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88627" y="2427421"/>
            <a:ext cx="4564602" cy="23396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956071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ed.nl/polopoly_fs/1.3299856.1352155008%21/image/image.jpg_gen/derivatives/fixed_width_500/image-3299856.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874849" y="1653648"/>
            <a:ext cx="4900921" cy="1878276"/>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Heeze-Leende</a:t>
            </a:r>
          </a:p>
        </p:txBody>
      </p:sp>
      <p:sp>
        <p:nvSpPr>
          <p:cNvPr id="3" name="Content Placeholder 2"/>
          <p:cNvSpPr>
            <a:spLocks noGrp="1"/>
          </p:cNvSpPr>
          <p:nvPr>
            <p:ph idx="1"/>
          </p:nvPr>
        </p:nvSpPr>
        <p:spPr>
          <a:xfrm>
            <a:off x="622075" y="841375"/>
            <a:ext cx="6673389" cy="3941134"/>
          </a:xfrm>
        </p:spPr>
        <p:txBody>
          <a:bodyPr>
            <a:noAutofit/>
          </a:bodyPr>
          <a:lstStyle/>
          <a:p>
            <a:pPr marL="269875" indent="-269875">
              <a:buNone/>
            </a:pPr>
            <a:r>
              <a:rPr lang="nl-NL" sz="2000" b="1" smtClean="0"/>
              <a:t>In Heeze-Leende speelde o.a.: </a:t>
            </a:r>
          </a:p>
          <a:p>
            <a:pPr marL="539750" lvl="1" indent="-198438">
              <a:spcBef>
                <a:spcPts val="1200"/>
              </a:spcBef>
            </a:pPr>
            <a:r>
              <a:rPr lang="nl-NL" sz="1600" smtClean="0"/>
              <a:t>actief tegen afsluiting fietstunnel Heeze door ProRail</a:t>
            </a:r>
            <a:r>
              <a:rPr lang="nl-NL" sz="1000" smtClean="0"/>
              <a:t/>
            </a:r>
            <a:br>
              <a:rPr lang="nl-NL" sz="1000" smtClean="0"/>
            </a:br>
            <a:r>
              <a:rPr lang="nl-NL" sz="1000" smtClean="0"/>
              <a:t> </a:t>
            </a:r>
            <a:br>
              <a:rPr lang="nl-NL" sz="1000" smtClean="0"/>
            </a:br>
            <a:r>
              <a:rPr lang="nl-NL" sz="1000" smtClean="0"/>
              <a:t/>
            </a:r>
            <a:br>
              <a:rPr lang="nl-NL" sz="1000" smtClean="0"/>
            </a:br>
            <a:endParaRPr lang="nl-NL" sz="1000" smtClean="0"/>
          </a:p>
          <a:p>
            <a:pPr marL="612750" lvl="1" indent="-269875"/>
            <a:endParaRPr lang="nl-NL" sz="1600" smtClean="0"/>
          </a:p>
          <a:p>
            <a:pPr>
              <a:buNone/>
            </a:pPr>
            <a:endParaRPr lang="nl-NL" sz="1600" smtClean="0"/>
          </a:p>
        </p:txBody>
      </p:sp>
      <p:pic>
        <p:nvPicPr>
          <p:cNvPr id="6146" name="Picture 2" descr="https://www.prorail.nl/sites/default/files/field/image/heeze_schetsontwerp.jpg?itok=fCFoSFdc"/>
          <p:cNvPicPr>
            <a:picLocks noChangeAspect="1" noChangeArrowheads="1"/>
          </p:cNvPicPr>
          <p:nvPr/>
        </p:nvPicPr>
        <p:blipFill>
          <a:blip r:embed="rId2" cstate="print"/>
          <a:srcRect/>
          <a:stretch>
            <a:fillRect/>
          </a:stretch>
        </p:blipFill>
        <p:spPr bwMode="auto">
          <a:xfrm>
            <a:off x="2932314" y="1754476"/>
            <a:ext cx="4303716" cy="3074082"/>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Heeze-Leende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22075" y="841375"/>
            <a:ext cx="7910132" cy="3941134"/>
          </a:xfrm>
        </p:spPr>
        <p:txBody>
          <a:bodyPr>
            <a:noAutofit/>
          </a:bodyPr>
          <a:lstStyle/>
          <a:p>
            <a:pPr marL="539750" lvl="1" indent="-198438">
              <a:spcBef>
                <a:spcPts val="1200"/>
              </a:spcBef>
            </a:pPr>
            <a:r>
              <a:rPr lang="nl-NL" b="1" smtClean="0"/>
              <a:t>snelfietsroute Weert-Eindhoven en/of aanhaken bij Helmond-Eindhoven?</a:t>
            </a:r>
          </a:p>
          <a:p>
            <a:pPr marL="539750" lvl="1" indent="-198438">
              <a:spcBef>
                <a:spcPts val="1200"/>
              </a:spcBef>
              <a:buNone/>
            </a:pPr>
            <a:r>
              <a:rPr lang="nl-NL" sz="1000" smtClean="0"/>
              <a:t/>
            </a:r>
            <a:br>
              <a:rPr lang="nl-NL" sz="1000" smtClean="0"/>
            </a:br>
            <a:r>
              <a:rPr lang="nl-NL" sz="1000" smtClean="0"/>
              <a:t> </a:t>
            </a:r>
            <a:br>
              <a:rPr lang="nl-NL" sz="1000" smtClean="0"/>
            </a:br>
            <a:r>
              <a:rPr lang="nl-NL" sz="1000" smtClean="0"/>
              <a:t/>
            </a:r>
            <a:br>
              <a:rPr lang="nl-NL" sz="1000" smtClean="0"/>
            </a:br>
            <a:endParaRPr lang="nl-NL" sz="1000" smtClean="0"/>
          </a:p>
          <a:p>
            <a:pPr marL="612750" lvl="1" indent="-269875"/>
            <a:endParaRPr lang="nl-NL" sz="1600" smtClean="0"/>
          </a:p>
          <a:p>
            <a:pPr>
              <a:buNone/>
            </a:pPr>
            <a:endParaRPr lang="nl-NL" sz="1600" smtClean="0"/>
          </a:p>
        </p:txBody>
      </p:sp>
      <p:grpSp>
        <p:nvGrpSpPr>
          <p:cNvPr id="7" name="Group 6"/>
          <p:cNvGrpSpPr/>
          <p:nvPr/>
        </p:nvGrpSpPr>
        <p:grpSpPr>
          <a:xfrm>
            <a:off x="1579293" y="1835378"/>
            <a:ext cx="4275497" cy="2710308"/>
            <a:chOff x="967027" y="1447252"/>
            <a:chExt cx="4887764" cy="3098434"/>
          </a:xfrm>
        </p:grpSpPr>
        <p:sp>
          <p:nvSpPr>
            <p:cNvPr id="6" name="Rectangle 5"/>
            <p:cNvSpPr/>
            <p:nvPr/>
          </p:nvSpPr>
          <p:spPr>
            <a:xfrm>
              <a:off x="967027" y="1447252"/>
              <a:ext cx="4887764" cy="30984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121" name="Picture 1"/>
            <p:cNvPicPr>
              <a:picLocks noChangeAspect="1" noChangeArrowheads="1"/>
            </p:cNvPicPr>
            <p:nvPr/>
          </p:nvPicPr>
          <p:blipFill>
            <a:blip r:embed="rId2" cstate="print"/>
            <a:srcRect/>
            <a:stretch>
              <a:fillRect/>
            </a:stretch>
          </p:blipFill>
          <p:spPr bwMode="auto">
            <a:xfrm>
              <a:off x="1002798" y="1539350"/>
              <a:ext cx="4608592" cy="1372590"/>
            </a:xfrm>
            <a:prstGeom prst="rect">
              <a:avLst/>
            </a:prstGeom>
            <a:noFill/>
            <a:ln w="9525">
              <a:noFill/>
              <a:miter lim="800000"/>
              <a:headEnd/>
              <a:tailEnd/>
            </a:ln>
          </p:spPr>
        </p:pic>
        <p:pic>
          <p:nvPicPr>
            <p:cNvPr id="5122" name="Picture 2"/>
            <p:cNvPicPr>
              <a:picLocks noChangeAspect="1" noChangeArrowheads="1"/>
            </p:cNvPicPr>
            <p:nvPr/>
          </p:nvPicPr>
          <p:blipFill>
            <a:blip r:embed="rId3" cstate="print"/>
            <a:srcRect/>
            <a:stretch>
              <a:fillRect/>
            </a:stretch>
          </p:blipFill>
          <p:spPr bwMode="auto">
            <a:xfrm>
              <a:off x="993340" y="2986602"/>
              <a:ext cx="4800981" cy="1441312"/>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Heeze-Leende </a:t>
            </a:r>
            <a:r>
              <a:rPr lang="nl-NL" sz="2000" smtClean="0">
                <a:solidFill>
                  <a:srgbClr val="3333FF"/>
                </a:solidFill>
                <a:latin typeface="Arial" pitchFamily="34" charset="0"/>
                <a:cs typeface="Arial" pitchFamily="34" charset="0"/>
              </a:rPr>
              <a:t>(vervolg)</a:t>
            </a:r>
          </a:p>
        </p:txBody>
      </p:sp>
      <p:sp>
        <p:nvSpPr>
          <p:cNvPr id="3" name="Content Placeholder 2"/>
          <p:cNvSpPr>
            <a:spLocks noGrp="1"/>
          </p:cNvSpPr>
          <p:nvPr>
            <p:ph idx="1"/>
          </p:nvPr>
        </p:nvSpPr>
        <p:spPr>
          <a:xfrm>
            <a:off x="622075" y="841375"/>
            <a:ext cx="8521925" cy="3941134"/>
          </a:xfrm>
        </p:spPr>
        <p:txBody>
          <a:bodyPr>
            <a:noAutofit/>
          </a:bodyPr>
          <a:lstStyle/>
          <a:p>
            <a:pPr marL="539750" lvl="1" indent="-198438">
              <a:spcBef>
                <a:spcPts val="1200"/>
              </a:spcBef>
            </a:pPr>
            <a:r>
              <a:rPr lang="nl-NL" b="1" smtClean="0"/>
              <a:t>A2-corridor maatregelen om fietsers te beschermen tegen sluipverkeer</a:t>
            </a:r>
          </a:p>
          <a:p>
            <a:pPr marL="539750" lvl="1" indent="-198438">
              <a:spcBef>
                <a:spcPts val="1200"/>
              </a:spcBef>
              <a:buNone/>
            </a:pPr>
            <a:r>
              <a:rPr lang="nl-NL" sz="1000" smtClean="0"/>
              <a:t/>
            </a:r>
            <a:br>
              <a:rPr lang="nl-NL" sz="1000" smtClean="0"/>
            </a:br>
            <a:r>
              <a:rPr lang="nl-NL" sz="1000" smtClean="0"/>
              <a:t/>
            </a:r>
            <a:br>
              <a:rPr lang="nl-NL" sz="1000" smtClean="0"/>
            </a:br>
            <a:endParaRPr lang="nl-NL" sz="1000" smtClean="0"/>
          </a:p>
          <a:p>
            <a:pPr marL="612750" lvl="1" indent="-269875"/>
            <a:endParaRPr lang="nl-NL" sz="1600" smtClean="0"/>
          </a:p>
          <a:p>
            <a:pPr>
              <a:buNone/>
            </a:pPr>
            <a:endParaRPr lang="nl-NL" sz="1600" smtClean="0"/>
          </a:p>
        </p:txBody>
      </p:sp>
      <p:pic>
        <p:nvPicPr>
          <p:cNvPr id="4097" name="Picture 1"/>
          <p:cNvPicPr>
            <a:picLocks noChangeAspect="1" noChangeArrowheads="1"/>
          </p:cNvPicPr>
          <p:nvPr/>
        </p:nvPicPr>
        <p:blipFill>
          <a:blip r:embed="rId2" cstate="print"/>
          <a:srcRect/>
          <a:stretch>
            <a:fillRect/>
          </a:stretch>
        </p:blipFill>
        <p:spPr bwMode="auto">
          <a:xfrm>
            <a:off x="4657519" y="1395407"/>
            <a:ext cx="4322020" cy="3058675"/>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l="8151" b="-6800"/>
          <a:stretch>
            <a:fillRect/>
          </a:stretch>
        </p:blipFill>
        <p:spPr bwMode="auto">
          <a:xfrm>
            <a:off x="134113" y="1900966"/>
            <a:ext cx="4885075" cy="30264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Heeze-Leende </a:t>
            </a:r>
            <a:r>
              <a:rPr lang="nl-NL" sz="2000" smtClean="0">
                <a:solidFill>
                  <a:srgbClr val="3333FF"/>
                </a:solidFill>
                <a:latin typeface="Arial" pitchFamily="34" charset="0"/>
                <a:cs typeface="Arial" pitchFamily="34" charset="0"/>
              </a:rPr>
              <a:t>(vervolg)</a:t>
            </a:r>
          </a:p>
        </p:txBody>
      </p:sp>
      <p:sp>
        <p:nvSpPr>
          <p:cNvPr id="3" name="Content Placeholder 2"/>
          <p:cNvSpPr>
            <a:spLocks noGrp="1"/>
          </p:cNvSpPr>
          <p:nvPr>
            <p:ph idx="1"/>
          </p:nvPr>
        </p:nvSpPr>
        <p:spPr>
          <a:xfrm>
            <a:off x="622075" y="841375"/>
            <a:ext cx="6673389" cy="3941134"/>
          </a:xfrm>
        </p:spPr>
        <p:txBody>
          <a:bodyPr>
            <a:noAutofit/>
          </a:bodyPr>
          <a:lstStyle/>
          <a:p>
            <a:pPr marL="539750" lvl="1" indent="-198438">
              <a:spcBef>
                <a:spcPts val="1200"/>
              </a:spcBef>
            </a:pPr>
            <a:r>
              <a:rPr lang="nl-NL" b="1" smtClean="0"/>
              <a:t>inspraak doorgaande route Leende</a:t>
            </a:r>
          </a:p>
          <a:p>
            <a:pPr marL="539750" lvl="1" indent="-198438">
              <a:spcBef>
                <a:spcPts val="1200"/>
              </a:spcBef>
            </a:pPr>
            <a:endParaRPr lang="nl-NL" b="1" smtClean="0"/>
          </a:p>
          <a:p>
            <a:pPr marL="539750" lvl="1" indent="-198438">
              <a:spcBef>
                <a:spcPts val="1200"/>
              </a:spcBef>
            </a:pPr>
            <a:r>
              <a:rPr lang="nl-NL" b="1" smtClean="0"/>
              <a:t>openbaar houden fietspaden langs Sandermannen</a:t>
            </a:r>
          </a:p>
          <a:p>
            <a:pPr marL="539750" lvl="1" indent="-198438">
              <a:spcBef>
                <a:spcPts val="1200"/>
              </a:spcBef>
            </a:pPr>
            <a:endParaRPr lang="nl-NL" b="1" smtClean="0"/>
          </a:p>
          <a:p>
            <a:pPr marL="539750" lvl="1" indent="-198438">
              <a:spcBef>
                <a:spcPts val="1200"/>
              </a:spcBef>
              <a:buNone/>
            </a:pPr>
            <a:r>
              <a:rPr lang="nl-NL" sz="1000" smtClean="0"/>
              <a:t/>
            </a:r>
            <a:br>
              <a:rPr lang="nl-NL" sz="1000" smtClean="0"/>
            </a:br>
            <a:r>
              <a:rPr lang="nl-NL" sz="1000" smtClean="0"/>
              <a:t> </a:t>
            </a:r>
            <a:br>
              <a:rPr lang="nl-NL" sz="1000" smtClean="0"/>
            </a:br>
            <a:r>
              <a:rPr lang="nl-NL" sz="1000" smtClean="0"/>
              <a:t/>
            </a:r>
            <a:br>
              <a:rPr lang="nl-NL" sz="1000" smtClean="0"/>
            </a:br>
            <a:endParaRPr lang="nl-NL" sz="1000" smtClean="0"/>
          </a:p>
          <a:p>
            <a:pPr marL="612750" lvl="1" indent="-269875"/>
            <a:endParaRPr lang="nl-NL" sz="1600" smtClean="0"/>
          </a:p>
          <a:p>
            <a:pPr>
              <a:buNone/>
            </a:pPr>
            <a:endParaRPr lang="nl-NL" sz="1600" smtClean="0"/>
          </a:p>
        </p:txBody>
      </p:sp>
      <p:pic>
        <p:nvPicPr>
          <p:cNvPr id="3074" name="Picture 2"/>
          <p:cNvPicPr>
            <a:picLocks noChangeAspect="1" noChangeArrowheads="1"/>
          </p:cNvPicPr>
          <p:nvPr/>
        </p:nvPicPr>
        <p:blipFill>
          <a:blip r:embed="rId2" cstate="print"/>
          <a:srcRect t="800" b="12600"/>
          <a:stretch>
            <a:fillRect/>
          </a:stretch>
        </p:blipFill>
        <p:spPr bwMode="auto">
          <a:xfrm>
            <a:off x="1693063" y="2167009"/>
            <a:ext cx="3308069" cy="2682815"/>
          </a:xfrm>
          <a:prstGeom prst="rect">
            <a:avLst/>
          </a:prstGeom>
          <a:noFill/>
          <a:ln w="9525">
            <a:solidFill>
              <a:schemeClr val="tx1"/>
            </a:solidFill>
            <a:miter lim="800000"/>
            <a:headEnd/>
            <a:tailEnd/>
          </a:ln>
        </p:spPr>
      </p:pic>
      <p:grpSp>
        <p:nvGrpSpPr>
          <p:cNvPr id="14" name="Group 13"/>
          <p:cNvGrpSpPr/>
          <p:nvPr/>
        </p:nvGrpSpPr>
        <p:grpSpPr>
          <a:xfrm>
            <a:off x="5517780" y="2587925"/>
            <a:ext cx="3626219" cy="2307594"/>
            <a:chOff x="4623094" y="1984075"/>
            <a:chExt cx="4520906" cy="2876940"/>
          </a:xfrm>
        </p:grpSpPr>
        <p:grpSp>
          <p:nvGrpSpPr>
            <p:cNvPr id="11" name="Group 10"/>
            <p:cNvGrpSpPr/>
            <p:nvPr/>
          </p:nvGrpSpPr>
          <p:grpSpPr>
            <a:xfrm>
              <a:off x="4623094" y="1984075"/>
              <a:ext cx="4520906" cy="2876940"/>
              <a:chOff x="4623094" y="1984075"/>
              <a:chExt cx="4520906" cy="2876940"/>
            </a:xfrm>
          </p:grpSpPr>
          <p:pic>
            <p:nvPicPr>
              <p:cNvPr id="3075" name="Picture 3"/>
              <p:cNvPicPr>
                <a:picLocks noChangeAspect="1" noChangeArrowheads="1"/>
              </p:cNvPicPr>
              <p:nvPr/>
            </p:nvPicPr>
            <p:blipFill>
              <a:blip r:embed="rId3" cstate="print">
                <a:lum bright="19000" contrast="21000"/>
              </a:blip>
              <a:srcRect/>
              <a:stretch>
                <a:fillRect/>
              </a:stretch>
            </p:blipFill>
            <p:spPr bwMode="auto">
              <a:xfrm>
                <a:off x="4623094" y="1984075"/>
                <a:ext cx="4520906" cy="2876940"/>
              </a:xfrm>
              <a:prstGeom prst="rect">
                <a:avLst/>
              </a:prstGeom>
              <a:noFill/>
              <a:ln w="9525">
                <a:noFill/>
                <a:miter lim="800000"/>
                <a:headEnd/>
                <a:tailEnd/>
              </a:ln>
            </p:spPr>
          </p:pic>
          <p:sp>
            <p:nvSpPr>
              <p:cNvPr id="10" name="Freeform 9"/>
              <p:cNvSpPr/>
              <p:nvPr/>
            </p:nvSpPr>
            <p:spPr>
              <a:xfrm>
                <a:off x="5098211" y="3467819"/>
                <a:ext cx="2216989" cy="646981"/>
              </a:xfrm>
              <a:custGeom>
                <a:avLst/>
                <a:gdLst>
                  <a:gd name="connsiteX0" fmla="*/ 2216989 w 2216989"/>
                  <a:gd name="connsiteY0" fmla="*/ 646981 h 646981"/>
                  <a:gd name="connsiteX1" fmla="*/ 0 w 2216989"/>
                  <a:gd name="connsiteY1" fmla="*/ 0 h 646981"/>
                </a:gdLst>
                <a:ahLst/>
                <a:cxnLst>
                  <a:cxn ang="0">
                    <a:pos x="connsiteX0" y="connsiteY0"/>
                  </a:cxn>
                  <a:cxn ang="0">
                    <a:pos x="connsiteX1" y="connsiteY1"/>
                  </a:cxn>
                </a:cxnLst>
                <a:rect l="l" t="t" r="r" b="b"/>
                <a:pathLst>
                  <a:path w="2216989" h="646981">
                    <a:moveTo>
                      <a:pt x="2216989" y="646981"/>
                    </a:moveTo>
                    <a:lnTo>
                      <a:pt x="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12" name="TextBox 11"/>
            <p:cNvSpPr txBox="1"/>
            <p:nvPr/>
          </p:nvSpPr>
          <p:spPr>
            <a:xfrm rot="998043">
              <a:off x="5710687" y="3476446"/>
              <a:ext cx="1080745" cy="276999"/>
            </a:xfrm>
            <a:prstGeom prst="rect">
              <a:avLst/>
            </a:prstGeom>
            <a:noFill/>
          </p:spPr>
          <p:txBody>
            <a:bodyPr wrap="none" rtlCol="0">
              <a:spAutoFit/>
            </a:bodyPr>
            <a:lstStyle/>
            <a:p>
              <a:r>
                <a:rPr lang="nl-NL" sz="1200" smtClean="0">
                  <a:solidFill>
                    <a:schemeClr val="bg1"/>
                  </a:solidFill>
                </a:rPr>
                <a:t>Sandemannen</a:t>
              </a:r>
              <a:endParaRPr lang="nl-NL" sz="1200">
                <a:solidFill>
                  <a:schemeClr val="bg1"/>
                </a:solidFill>
              </a:endParaRPr>
            </a:p>
          </p:txBody>
        </p:sp>
        <p:sp>
          <p:nvSpPr>
            <p:cNvPr id="13" name="TextBox 12"/>
            <p:cNvSpPr txBox="1"/>
            <p:nvPr/>
          </p:nvSpPr>
          <p:spPr>
            <a:xfrm>
              <a:off x="7901797" y="3838755"/>
              <a:ext cx="759119" cy="369332"/>
            </a:xfrm>
            <a:prstGeom prst="rect">
              <a:avLst/>
            </a:prstGeom>
            <a:noFill/>
          </p:spPr>
          <p:txBody>
            <a:bodyPr wrap="none" rtlCol="0">
              <a:spAutoFit/>
            </a:bodyPr>
            <a:lstStyle/>
            <a:p>
              <a:r>
                <a:rPr lang="nl-NL" sz="1800" smtClean="0">
                  <a:solidFill>
                    <a:schemeClr val="bg1"/>
                  </a:solidFill>
                </a:rPr>
                <a:t>Heeze</a:t>
              </a:r>
              <a:endParaRPr lang="nl-NL" sz="1800">
                <a:solidFill>
                  <a:schemeClr val="bg1"/>
                </a:solidFill>
              </a:endParaRPr>
            </a:p>
          </p:txBody>
        </p:sp>
      </p:grpSp>
      <p:pic>
        <p:nvPicPr>
          <p:cNvPr id="3077" name="Picture 5" descr="Afbeeldingsresultaat voor Sandermannen Heeze"/>
          <p:cNvPicPr>
            <a:picLocks noChangeAspect="1" noChangeArrowheads="1"/>
          </p:cNvPicPr>
          <p:nvPr/>
        </p:nvPicPr>
        <p:blipFill>
          <a:blip r:embed="rId4" cstate="print"/>
          <a:srcRect l="31054" t="22650" r="9047" b="11988"/>
          <a:stretch>
            <a:fillRect/>
          </a:stretch>
        </p:blipFill>
        <p:spPr bwMode="auto">
          <a:xfrm>
            <a:off x="6780362" y="1359852"/>
            <a:ext cx="2363638" cy="1449416"/>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Heeze-Leende </a:t>
            </a:r>
            <a:r>
              <a:rPr lang="nl-NL" sz="2000" smtClean="0">
                <a:solidFill>
                  <a:srgbClr val="3333FF"/>
                </a:solidFill>
                <a:latin typeface="Arial" pitchFamily="34" charset="0"/>
                <a:cs typeface="Arial" pitchFamily="34" charset="0"/>
              </a:rPr>
              <a:t>(vervolg)</a:t>
            </a:r>
          </a:p>
        </p:txBody>
      </p:sp>
      <p:sp>
        <p:nvSpPr>
          <p:cNvPr id="3" name="Content Placeholder 2"/>
          <p:cNvSpPr>
            <a:spLocks noGrp="1"/>
          </p:cNvSpPr>
          <p:nvPr>
            <p:ph idx="1"/>
          </p:nvPr>
        </p:nvSpPr>
        <p:spPr>
          <a:xfrm>
            <a:off x="622075" y="841375"/>
            <a:ext cx="6673389" cy="3941134"/>
          </a:xfrm>
        </p:spPr>
        <p:txBody>
          <a:bodyPr>
            <a:noAutofit/>
          </a:bodyPr>
          <a:lstStyle/>
          <a:p>
            <a:pPr marL="539750" lvl="1" indent="-198438">
              <a:spcBef>
                <a:spcPts val="1200"/>
              </a:spcBef>
            </a:pPr>
            <a:r>
              <a:rPr lang="nl-NL" b="1" smtClean="0"/>
              <a:t>aanleg randweg/De Bulders</a:t>
            </a:r>
            <a:br>
              <a:rPr lang="nl-NL" b="1" smtClean="0"/>
            </a:br>
            <a:r>
              <a:rPr lang="nl-NL" sz="1000" smtClean="0"/>
              <a:t> </a:t>
            </a:r>
            <a:br>
              <a:rPr lang="nl-NL" sz="1000" smtClean="0"/>
            </a:br>
            <a:r>
              <a:rPr lang="nl-NL" sz="1000" smtClean="0"/>
              <a:t/>
            </a:r>
            <a:br>
              <a:rPr lang="nl-NL" sz="1000" smtClean="0"/>
            </a:br>
            <a:endParaRPr lang="nl-NL" sz="1000" smtClean="0"/>
          </a:p>
          <a:p>
            <a:pPr marL="612750" lvl="1" indent="-269875"/>
            <a:endParaRPr lang="nl-NL" sz="1600" smtClean="0"/>
          </a:p>
          <a:p>
            <a:pPr>
              <a:buNone/>
            </a:pPr>
            <a:endParaRPr lang="nl-NL" sz="1600" smtClean="0"/>
          </a:p>
        </p:txBody>
      </p:sp>
      <p:grpSp>
        <p:nvGrpSpPr>
          <p:cNvPr id="9" name="Group 8"/>
          <p:cNvGrpSpPr/>
          <p:nvPr/>
        </p:nvGrpSpPr>
        <p:grpSpPr>
          <a:xfrm>
            <a:off x="631825" y="1484530"/>
            <a:ext cx="5227861" cy="3015107"/>
            <a:chOff x="631825" y="1484530"/>
            <a:chExt cx="5227861" cy="3015107"/>
          </a:xfrm>
        </p:grpSpPr>
        <p:pic>
          <p:nvPicPr>
            <p:cNvPr id="88067" name="Picture 3"/>
            <p:cNvPicPr>
              <a:picLocks noChangeAspect="1" noChangeArrowheads="1"/>
            </p:cNvPicPr>
            <p:nvPr/>
          </p:nvPicPr>
          <p:blipFill>
            <a:blip r:embed="rId2" cstate="print"/>
            <a:srcRect/>
            <a:stretch>
              <a:fillRect/>
            </a:stretch>
          </p:blipFill>
          <p:spPr bwMode="auto">
            <a:xfrm>
              <a:off x="631825" y="1484530"/>
              <a:ext cx="5227861" cy="3015107"/>
            </a:xfrm>
            <a:prstGeom prst="rect">
              <a:avLst/>
            </a:prstGeom>
            <a:noFill/>
            <a:ln w="9525">
              <a:noFill/>
              <a:miter lim="800000"/>
              <a:headEnd/>
              <a:tailEnd/>
            </a:ln>
          </p:spPr>
        </p:pic>
        <p:sp>
          <p:nvSpPr>
            <p:cNvPr id="6" name="Freeform 5"/>
            <p:cNvSpPr/>
            <p:nvPr/>
          </p:nvSpPr>
          <p:spPr>
            <a:xfrm>
              <a:off x="1331407" y="3120013"/>
              <a:ext cx="1537397" cy="1120391"/>
            </a:xfrm>
            <a:custGeom>
              <a:avLst/>
              <a:gdLst>
                <a:gd name="connsiteX0" fmla="*/ 85411 w 1537397"/>
                <a:gd name="connsiteY0" fmla="*/ 0 h 1120391"/>
                <a:gd name="connsiteX1" fmla="*/ 0 w 1537397"/>
                <a:gd name="connsiteY1" fmla="*/ 271306 h 1120391"/>
                <a:gd name="connsiteX2" fmla="*/ 0 w 1537397"/>
                <a:gd name="connsiteY2" fmla="*/ 311499 h 1120391"/>
                <a:gd name="connsiteX3" fmla="*/ 50241 w 1537397"/>
                <a:gd name="connsiteY3" fmla="*/ 497394 h 1120391"/>
                <a:gd name="connsiteX4" fmla="*/ 80386 w 1537397"/>
                <a:gd name="connsiteY4" fmla="*/ 628022 h 1120391"/>
                <a:gd name="connsiteX5" fmla="*/ 115556 w 1537397"/>
                <a:gd name="connsiteY5" fmla="*/ 648119 h 1120391"/>
                <a:gd name="connsiteX6" fmla="*/ 301450 w 1537397"/>
                <a:gd name="connsiteY6" fmla="*/ 668216 h 1120391"/>
                <a:gd name="connsiteX7" fmla="*/ 376813 w 1537397"/>
                <a:gd name="connsiteY7" fmla="*/ 668216 h 1120391"/>
                <a:gd name="connsiteX8" fmla="*/ 542611 w 1537397"/>
                <a:gd name="connsiteY8" fmla="*/ 788796 h 1120391"/>
                <a:gd name="connsiteX9" fmla="*/ 597877 w 1537397"/>
                <a:gd name="connsiteY9" fmla="*/ 808892 h 1120391"/>
                <a:gd name="connsiteX10" fmla="*/ 743578 w 1537397"/>
                <a:gd name="connsiteY10" fmla="*/ 834013 h 1120391"/>
                <a:gd name="connsiteX11" fmla="*/ 803868 w 1537397"/>
                <a:gd name="connsiteY11" fmla="*/ 793820 h 1120391"/>
                <a:gd name="connsiteX12" fmla="*/ 1366575 w 1537397"/>
                <a:gd name="connsiteY12" fmla="*/ 949569 h 1120391"/>
                <a:gd name="connsiteX13" fmla="*/ 1537397 w 1537397"/>
                <a:gd name="connsiteY13" fmla="*/ 1120391 h 112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7397" h="1120391">
                  <a:moveTo>
                    <a:pt x="85411" y="0"/>
                  </a:moveTo>
                  <a:lnTo>
                    <a:pt x="0" y="271306"/>
                  </a:lnTo>
                  <a:lnTo>
                    <a:pt x="0" y="311499"/>
                  </a:lnTo>
                  <a:lnTo>
                    <a:pt x="50241" y="497394"/>
                  </a:lnTo>
                  <a:lnTo>
                    <a:pt x="80386" y="628022"/>
                  </a:lnTo>
                  <a:lnTo>
                    <a:pt x="115556" y="648119"/>
                  </a:lnTo>
                  <a:lnTo>
                    <a:pt x="301450" y="668216"/>
                  </a:lnTo>
                  <a:lnTo>
                    <a:pt x="376813" y="668216"/>
                  </a:lnTo>
                  <a:lnTo>
                    <a:pt x="542611" y="788796"/>
                  </a:lnTo>
                  <a:cubicBezTo>
                    <a:pt x="587298" y="811139"/>
                    <a:pt x="567825" y="808892"/>
                    <a:pt x="597877" y="808892"/>
                  </a:cubicBezTo>
                  <a:lnTo>
                    <a:pt x="743578" y="834013"/>
                  </a:lnTo>
                  <a:lnTo>
                    <a:pt x="803868" y="793820"/>
                  </a:lnTo>
                  <a:lnTo>
                    <a:pt x="1366575" y="949569"/>
                  </a:lnTo>
                  <a:lnTo>
                    <a:pt x="1537397" y="112039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7" name="TextBox 6"/>
            <p:cNvSpPr txBox="1"/>
            <p:nvPr/>
          </p:nvSpPr>
          <p:spPr>
            <a:xfrm>
              <a:off x="1881427" y="3604973"/>
              <a:ext cx="973472" cy="307777"/>
            </a:xfrm>
            <a:prstGeom prst="rect">
              <a:avLst/>
            </a:prstGeom>
            <a:noFill/>
          </p:spPr>
          <p:txBody>
            <a:bodyPr wrap="none" rtlCol="0">
              <a:spAutoFit/>
            </a:bodyPr>
            <a:lstStyle/>
            <a:p>
              <a:r>
                <a:rPr lang="nl-NL" smtClean="0">
                  <a:solidFill>
                    <a:schemeClr val="bg1"/>
                  </a:solidFill>
                </a:rPr>
                <a:t>De Bulders</a:t>
              </a:r>
              <a:endParaRPr lang="nl-NL">
                <a:solidFill>
                  <a:schemeClr val="bg1"/>
                </a:solidFill>
              </a:endParaRPr>
            </a:p>
          </p:txBody>
        </p:sp>
        <p:sp>
          <p:nvSpPr>
            <p:cNvPr id="8" name="TextBox 7"/>
            <p:cNvSpPr txBox="1"/>
            <p:nvPr/>
          </p:nvSpPr>
          <p:spPr>
            <a:xfrm>
              <a:off x="2368243" y="2394544"/>
              <a:ext cx="759119" cy="369332"/>
            </a:xfrm>
            <a:prstGeom prst="rect">
              <a:avLst/>
            </a:prstGeom>
            <a:noFill/>
          </p:spPr>
          <p:txBody>
            <a:bodyPr wrap="none" rtlCol="0">
              <a:spAutoFit/>
            </a:bodyPr>
            <a:lstStyle/>
            <a:p>
              <a:r>
                <a:rPr lang="nl-NL" sz="1800" smtClean="0">
                  <a:solidFill>
                    <a:schemeClr val="bg1"/>
                  </a:solidFill>
                </a:rPr>
                <a:t>Heeze</a:t>
              </a:r>
              <a:endParaRPr lang="nl-NL" sz="1800">
                <a:solidFill>
                  <a:schemeClr val="bg1"/>
                </a:solidFill>
              </a:endParaRPr>
            </a:p>
          </p:txBody>
        </p:sp>
      </p:grpSp>
      <p:pic>
        <p:nvPicPr>
          <p:cNvPr id="88066" name="Picture 2" descr="https://www.lokaal-heeze-leende.nl/upload/thumbnails/6e4d97b8113199f0cb6f44a1397a1150_4b9e9c_planDeBulders.JPG"/>
          <p:cNvPicPr>
            <a:picLocks noChangeAspect="1" noChangeArrowheads="1"/>
          </p:cNvPicPr>
          <p:nvPr/>
        </p:nvPicPr>
        <p:blipFill>
          <a:blip r:embed="rId3" cstate="print"/>
          <a:srcRect/>
          <a:stretch>
            <a:fillRect/>
          </a:stretch>
        </p:blipFill>
        <p:spPr bwMode="auto">
          <a:xfrm>
            <a:off x="5599884" y="1841955"/>
            <a:ext cx="3544116" cy="249269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nemie2.jpg"/>
          <p:cNvPicPr>
            <a:picLocks noChangeAspect="1"/>
          </p:cNvPicPr>
          <p:nvPr/>
        </p:nvPicPr>
        <p:blipFill>
          <a:blip r:embed="rId2" cstate="print"/>
          <a:stretch>
            <a:fillRect/>
          </a:stretch>
        </p:blipFill>
        <p:spPr>
          <a:xfrm>
            <a:off x="993775" y="0"/>
            <a:ext cx="7164497" cy="5143500"/>
          </a:xfrm>
          <a:prstGeom prst="rect">
            <a:avLst/>
          </a:prstGeom>
        </p:spPr>
      </p:pic>
      <p:sp>
        <p:nvSpPr>
          <p:cNvPr id="2" name="Tekstvak 1">
            <a:extLst>
              <a:ext uri="{FF2B5EF4-FFF2-40B4-BE49-F238E27FC236}">
                <a16:creationId xmlns="" xmlns:a16="http://schemas.microsoft.com/office/drawing/2014/main" id="{C4B9E830-EDC4-4DAA-91E5-5CD6FFE332F3}"/>
              </a:ext>
            </a:extLst>
          </p:cNvPr>
          <p:cNvSpPr txBox="1"/>
          <p:nvPr/>
        </p:nvSpPr>
        <p:spPr>
          <a:xfrm>
            <a:off x="881743" y="4376059"/>
            <a:ext cx="8343900" cy="623246"/>
          </a:xfrm>
          <a:prstGeom prst="rect">
            <a:avLst/>
          </a:prstGeom>
          <a:noFill/>
        </p:spPr>
        <p:txBody>
          <a:bodyPr wrap="square" lIns="68576" tIns="34289" rIns="68576" bIns="34289" rtlCol="0">
            <a:spAutoFit/>
          </a:bodyPr>
          <a:lstStyle/>
          <a:p>
            <a:r>
              <a:rPr lang="nl-NL" sz="3600" b="1" dirty="0">
                <a:highlight>
                  <a:srgbClr val="FFFF00"/>
                </a:highlight>
              </a:rPr>
              <a:t>Onderafdelingen</a:t>
            </a:r>
            <a:r>
              <a:rPr lang="nl-NL" sz="3600" b="1" dirty="0"/>
              <a:t> én          </a:t>
            </a:r>
            <a:r>
              <a:rPr lang="nl-NL" sz="3600" b="1" dirty="0">
                <a:highlight>
                  <a:srgbClr val="00FFFF"/>
                </a:highlight>
              </a:rPr>
              <a:t>contactpersonen</a:t>
            </a:r>
          </a:p>
        </p:txBody>
      </p:sp>
      <p:pic>
        <p:nvPicPr>
          <p:cNvPr id="5" name="Picture 4" descr="FBlogo_ZO-Brabant.gif"/>
          <p:cNvPicPr>
            <a:picLocks noChangeAspect="1"/>
          </p:cNvPicPr>
          <p:nvPr/>
        </p:nvPicPr>
        <p:blipFill>
          <a:blip r:embed="rId3" cstate="print"/>
          <a:stretch>
            <a:fillRect/>
          </a:stretch>
        </p:blipFill>
        <p:spPr>
          <a:xfrm>
            <a:off x="7966463" y="144454"/>
            <a:ext cx="1065704" cy="491906"/>
          </a:xfrm>
          <a:prstGeom prst="rect">
            <a:avLst/>
          </a:prstGeom>
        </p:spPr>
      </p:pic>
    </p:spTree>
    <p:extLst>
      <p:ext uri="{BB962C8B-B14F-4D97-AF65-F5344CB8AC3E}">
        <p14:creationId xmlns="" xmlns:p14="http://schemas.microsoft.com/office/powerpoint/2010/main" val="10244676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ed.nl/polopoly_fs/1.1640875.1349974311%21image/image-1640875.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309023" y="1403886"/>
            <a:ext cx="4789089" cy="2001425"/>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Best</a:t>
            </a:r>
          </a:p>
        </p:txBody>
      </p:sp>
      <p:sp>
        <p:nvSpPr>
          <p:cNvPr id="3" name="Content Placeholder 2"/>
          <p:cNvSpPr>
            <a:spLocks noGrp="1"/>
          </p:cNvSpPr>
          <p:nvPr>
            <p:ph idx="1"/>
          </p:nvPr>
        </p:nvSpPr>
        <p:spPr>
          <a:xfrm>
            <a:off x="631826" y="841375"/>
            <a:ext cx="4407242" cy="3941134"/>
          </a:xfrm>
        </p:spPr>
        <p:txBody>
          <a:bodyPr>
            <a:noAutofit/>
          </a:bodyPr>
          <a:lstStyle/>
          <a:p>
            <a:pPr>
              <a:buNone/>
            </a:pPr>
            <a:r>
              <a:rPr lang="nl-NL" sz="2000" b="1" smtClean="0"/>
              <a:t>Stationsfietsenstalling</a:t>
            </a:r>
          </a:p>
          <a:p>
            <a:pPr lvl="1">
              <a:spcBef>
                <a:spcPts val="600"/>
              </a:spcBef>
            </a:pPr>
            <a:r>
              <a:rPr lang="nl-NL" sz="1600" smtClean="0"/>
              <a:t>Op aandringen van de plaatselijke Fietsersbond werd de bewaakte stationsfietsenstalling uitgebreid met een </a:t>
            </a:r>
            <a:r>
              <a:rPr lang="nl-NL" sz="1600" b="1" smtClean="0"/>
              <a:t>buitenruimte</a:t>
            </a:r>
            <a:r>
              <a:rPr lang="nl-NL" sz="1600" smtClean="0"/>
              <a:t>, niet bewaakt maar met een grote capaciteit. Een groot succes, want ook die staat regelmatig vol! </a:t>
            </a:r>
          </a:p>
          <a:p>
            <a:pPr lvl="1">
              <a:spcBef>
                <a:spcPts val="600"/>
              </a:spcBef>
              <a:buNone/>
            </a:pPr>
            <a:r>
              <a:rPr lang="nl-NL" sz="1600" smtClean="0"/>
              <a:t>	Een bewijs dat fiets en trein een betere combinatie vormen dan auto en trein, want het parkeerterrein bij het station is een stuk kleiner.</a:t>
            </a:r>
          </a:p>
          <a:p>
            <a:pPr lvl="1">
              <a:buNone/>
            </a:pPr>
            <a:endParaRPr lang="nl-NL" sz="1600" smtClean="0"/>
          </a:p>
          <a:p>
            <a:pPr>
              <a:buNone/>
            </a:pPr>
            <a:r>
              <a:rPr lang="nl-NL" sz="1600" smtClean="0"/>
              <a:t/>
            </a:r>
            <a:br>
              <a:rPr lang="nl-NL" sz="1600" smtClean="0"/>
            </a:br>
            <a:endParaRPr lang="nl-NL" sz="1600" smtClean="0"/>
          </a:p>
        </p:txBody>
      </p:sp>
      <p:pic>
        <p:nvPicPr>
          <p:cNvPr id="105474" name="Picture 2" descr="Afbeeldingsresultaat voor uitbreiding fietsenstalling &quot;station Best&quot;"/>
          <p:cNvPicPr>
            <a:picLocks noChangeAspect="1" noChangeArrowheads="1"/>
          </p:cNvPicPr>
          <p:nvPr/>
        </p:nvPicPr>
        <p:blipFill>
          <a:blip r:embed="rId2" cstate="print"/>
          <a:srcRect/>
          <a:stretch>
            <a:fillRect/>
          </a:stretch>
        </p:blipFill>
        <p:spPr bwMode="auto">
          <a:xfrm>
            <a:off x="5633204" y="841374"/>
            <a:ext cx="2688821" cy="4033233"/>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Best </a:t>
            </a:r>
            <a:r>
              <a:rPr lang="nl-NL" sz="2000" smtClean="0">
                <a:solidFill>
                  <a:srgbClr val="3333FF"/>
                </a:solidFill>
                <a:latin typeface="Arial" pitchFamily="34" charset="0"/>
                <a:cs typeface="Arial" pitchFamily="34" charset="0"/>
              </a:rPr>
              <a:t>(vervolg)</a:t>
            </a:r>
          </a:p>
        </p:txBody>
      </p:sp>
      <p:sp>
        <p:nvSpPr>
          <p:cNvPr id="3" name="Content Placeholder 2"/>
          <p:cNvSpPr>
            <a:spLocks noGrp="1"/>
          </p:cNvSpPr>
          <p:nvPr>
            <p:ph idx="1"/>
          </p:nvPr>
        </p:nvSpPr>
        <p:spPr>
          <a:xfrm>
            <a:off x="631826" y="841375"/>
            <a:ext cx="4754457" cy="3941134"/>
          </a:xfrm>
        </p:spPr>
        <p:txBody>
          <a:bodyPr>
            <a:noAutofit/>
          </a:bodyPr>
          <a:lstStyle/>
          <a:p>
            <a:pPr>
              <a:spcBef>
                <a:spcPts val="1200"/>
              </a:spcBef>
              <a:buNone/>
            </a:pPr>
            <a:r>
              <a:rPr lang="nl-NL" sz="2000" b="1" smtClean="0"/>
              <a:t>Slowlane</a:t>
            </a:r>
            <a:r>
              <a:rPr lang="nl-NL" sz="1600" smtClean="0"/>
              <a:t/>
            </a:r>
            <a:br>
              <a:rPr lang="nl-NL" sz="1600" smtClean="0"/>
            </a:br>
            <a:endParaRPr lang="nl-NL" sz="800" smtClean="0"/>
          </a:p>
          <a:p>
            <a:pPr lvl="1">
              <a:spcBef>
                <a:spcPts val="600"/>
              </a:spcBef>
            </a:pPr>
            <a:r>
              <a:rPr lang="nl-NL" sz="1600" smtClean="0"/>
              <a:t>De slowlane bij het Wilhelminakanaal en de bocht om, langs het Beatrixkanaal heeft in de plannen al vorm gekregen, nu is het wachten nog op de uitvoering. </a:t>
            </a:r>
          </a:p>
          <a:p>
            <a:pPr lvl="1">
              <a:spcBef>
                <a:spcPts val="1200"/>
              </a:spcBef>
              <a:buNone/>
            </a:pPr>
            <a:r>
              <a:rPr lang="nl-NL" sz="1600" smtClean="0"/>
              <a:t>	Gelukkig hoeven fietsers bij nadering van de Eindhovenseweg Zuid niet per se de Dieze over te steken naar de oever van het kanaal, om onder de weg door te kunnen - want die oversteek kan best wel gevaar opleveren gezien de hoge snelheid en het grote aantal vrachtwagens op de Dieze. De mogelijkheid blijft bestaan om met behulp van de bestaande verkeerslichten gewoon gelijkvloers over te steken.  </a:t>
            </a:r>
          </a:p>
          <a:p>
            <a:pPr lvl="1">
              <a:spcBef>
                <a:spcPts val="600"/>
              </a:spcBef>
              <a:buNone/>
            </a:pPr>
            <a:r>
              <a:rPr lang="nl-NL" sz="1600" smtClean="0"/>
              <a:t>	Beter geen snelfietspad dan in het ziekenhuis belanden....</a:t>
            </a:r>
            <a:br>
              <a:rPr lang="nl-NL" sz="1600" smtClean="0"/>
            </a:br>
            <a:r>
              <a:rPr lang="nl-NL" sz="1600" smtClean="0"/>
              <a:t/>
            </a:r>
            <a:br>
              <a:rPr lang="nl-NL" sz="1600" smtClean="0"/>
            </a:br>
            <a:endParaRPr lang="nl-NL" sz="1600" smtClean="0"/>
          </a:p>
        </p:txBody>
      </p:sp>
      <p:grpSp>
        <p:nvGrpSpPr>
          <p:cNvPr id="6" name="Group 5"/>
          <p:cNvGrpSpPr/>
          <p:nvPr/>
        </p:nvGrpSpPr>
        <p:grpSpPr>
          <a:xfrm>
            <a:off x="5334513" y="1208445"/>
            <a:ext cx="3725117" cy="2282269"/>
            <a:chOff x="5241077" y="841375"/>
            <a:chExt cx="3725117" cy="2282269"/>
          </a:xfrm>
        </p:grpSpPr>
        <p:pic>
          <p:nvPicPr>
            <p:cNvPr id="9218" name="Picture 2" descr="Het tracÃ© van de slowlane over Bests grondgebied"/>
            <p:cNvPicPr>
              <a:picLocks noChangeAspect="1" noChangeArrowheads="1"/>
            </p:cNvPicPr>
            <p:nvPr/>
          </p:nvPicPr>
          <p:blipFill>
            <a:blip r:embed="rId2" cstate="print"/>
            <a:srcRect t="19318"/>
            <a:stretch>
              <a:fillRect/>
            </a:stretch>
          </p:blipFill>
          <p:spPr bwMode="auto">
            <a:xfrm>
              <a:off x="5241077" y="841375"/>
              <a:ext cx="3725117" cy="2282269"/>
            </a:xfrm>
            <a:prstGeom prst="rect">
              <a:avLst/>
            </a:prstGeom>
            <a:noFill/>
          </p:spPr>
        </p:pic>
        <p:sp>
          <p:nvSpPr>
            <p:cNvPr id="5" name="TextBox 4"/>
            <p:cNvSpPr txBox="1"/>
            <p:nvPr/>
          </p:nvSpPr>
          <p:spPr>
            <a:xfrm rot="19706645">
              <a:off x="6447522" y="1828796"/>
              <a:ext cx="1027845" cy="230832"/>
            </a:xfrm>
            <a:prstGeom prst="rect">
              <a:avLst/>
            </a:prstGeom>
            <a:noFill/>
          </p:spPr>
          <p:txBody>
            <a:bodyPr wrap="none" rtlCol="0">
              <a:spAutoFit/>
            </a:bodyPr>
            <a:lstStyle/>
            <a:p>
              <a:r>
                <a:rPr lang="nl-NL" sz="900" smtClean="0"/>
                <a:t>Wilhelminakanaal</a:t>
              </a:r>
              <a:endParaRPr lang="nl-NL" sz="900"/>
            </a:p>
          </p:txBody>
        </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Best </a:t>
            </a:r>
            <a:r>
              <a:rPr lang="nl-NL" sz="2000" smtClean="0">
                <a:solidFill>
                  <a:srgbClr val="3333FF"/>
                </a:solidFill>
                <a:latin typeface="Arial" pitchFamily="34" charset="0"/>
                <a:cs typeface="Arial" pitchFamily="34" charset="0"/>
              </a:rPr>
              <a:t>(vervolg)</a:t>
            </a:r>
          </a:p>
        </p:txBody>
      </p:sp>
      <p:sp>
        <p:nvSpPr>
          <p:cNvPr id="3" name="Content Placeholder 2"/>
          <p:cNvSpPr>
            <a:spLocks noGrp="1"/>
          </p:cNvSpPr>
          <p:nvPr>
            <p:ph idx="1"/>
          </p:nvPr>
        </p:nvSpPr>
        <p:spPr>
          <a:xfrm>
            <a:off x="631826" y="841375"/>
            <a:ext cx="3778809" cy="3941134"/>
          </a:xfrm>
        </p:spPr>
        <p:txBody>
          <a:bodyPr>
            <a:noAutofit/>
          </a:bodyPr>
          <a:lstStyle/>
          <a:p>
            <a:pPr>
              <a:buNone/>
            </a:pPr>
            <a:r>
              <a:rPr lang="nl-NL" sz="2000" b="1" smtClean="0"/>
              <a:t>Snelfietsroute Eindhoven-Den Bosch</a:t>
            </a:r>
          </a:p>
          <a:p>
            <a:pPr lvl="1"/>
            <a:r>
              <a:rPr lang="nl-NL" sz="1600" smtClean="0"/>
              <a:t>Er is nog totaal geen zicht op het trace van de snelfietsroute Eindhoven-Den Bosch, we wachten rustig af.</a:t>
            </a:r>
            <a:br>
              <a:rPr lang="nl-NL" sz="1600" smtClean="0"/>
            </a:br>
            <a:endParaRPr lang="nl-NL" sz="1600" smtClean="0"/>
          </a:p>
        </p:txBody>
      </p:sp>
      <p:pic>
        <p:nvPicPr>
          <p:cNvPr id="8193" name="Picture 1"/>
          <p:cNvPicPr>
            <a:picLocks noChangeAspect="1" noChangeArrowheads="1"/>
          </p:cNvPicPr>
          <p:nvPr/>
        </p:nvPicPr>
        <p:blipFill>
          <a:blip r:embed="rId2" cstate="print"/>
          <a:srcRect l="22167" t="20493" r="26897" b="11724"/>
          <a:stretch>
            <a:fillRect/>
          </a:stretch>
        </p:blipFill>
        <p:spPr bwMode="auto">
          <a:xfrm>
            <a:off x="4229527" y="760887"/>
            <a:ext cx="4914473" cy="40874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Best </a:t>
            </a:r>
            <a:r>
              <a:rPr lang="nl-NL" sz="2000" smtClean="0">
                <a:solidFill>
                  <a:srgbClr val="3333FF"/>
                </a:solidFill>
                <a:latin typeface="Arial" pitchFamily="34" charset="0"/>
                <a:cs typeface="Arial" pitchFamily="34" charset="0"/>
              </a:rPr>
              <a:t>(vervolg)</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31826" y="841375"/>
            <a:ext cx="4104634" cy="3941134"/>
          </a:xfrm>
        </p:spPr>
        <p:txBody>
          <a:bodyPr>
            <a:noAutofit/>
          </a:bodyPr>
          <a:lstStyle/>
          <a:p>
            <a:pPr>
              <a:buNone/>
            </a:pPr>
            <a:r>
              <a:rPr lang="nl-NL" sz="2000" b="1" smtClean="0"/>
              <a:t>Pendelweg</a:t>
            </a:r>
          </a:p>
          <a:p>
            <a:r>
              <a:rPr lang="nl-NL" sz="1600" smtClean="0"/>
              <a:t>En na 25 jaar is er eindelijk zicht op de realisatie van de Pendelweg, aan de westkant van de spoorlijn naar Acht en verder naar Eindhoven. Hoewel een politieke partij enorm dwars lag en cijfers eiste over het aantal fietsers dat nu al gebruik maakt van die route (niet echt reeel, want het is nu ploegen over een zandpad) is de gemeenteraad uiteindelijk toch akkoord gegaan. De alternatieve routes zijn nl. de slowlane, die ver buiten het centrum van Eindhoven uitkomt, of de Boschdijk, waar je lekker fijnstof mag happen bij alle verkeerslichten waar de auto's prioriteit krijgen. Belangenbehartiging is een zaak van hééél lange adem</a:t>
            </a:r>
            <a:r>
              <a:rPr lang="nl-NL" sz="1800" smtClean="0"/>
              <a:t>!</a:t>
            </a:r>
            <a:endParaRPr lang="nl-NL" sz="1600" smtClean="0"/>
          </a:p>
        </p:txBody>
      </p:sp>
      <p:grpSp>
        <p:nvGrpSpPr>
          <p:cNvPr id="10" name="Group 9"/>
          <p:cNvGrpSpPr/>
          <p:nvPr/>
        </p:nvGrpSpPr>
        <p:grpSpPr>
          <a:xfrm>
            <a:off x="4756201" y="118969"/>
            <a:ext cx="4190452" cy="3163718"/>
            <a:chOff x="4756201" y="1013577"/>
            <a:chExt cx="4190452" cy="3163718"/>
          </a:xfrm>
        </p:grpSpPr>
        <p:pic>
          <p:nvPicPr>
            <p:cNvPr id="111618" name="Picture 2"/>
            <p:cNvPicPr>
              <a:picLocks noChangeAspect="1" noChangeArrowheads="1"/>
            </p:cNvPicPr>
            <p:nvPr/>
          </p:nvPicPr>
          <p:blipFill>
            <a:blip r:embed="rId2" cstate="print"/>
            <a:srcRect/>
            <a:stretch>
              <a:fillRect/>
            </a:stretch>
          </p:blipFill>
          <p:spPr bwMode="auto">
            <a:xfrm>
              <a:off x="4756201" y="1013577"/>
              <a:ext cx="4190452" cy="3127641"/>
            </a:xfrm>
            <a:prstGeom prst="rect">
              <a:avLst/>
            </a:prstGeom>
            <a:noFill/>
            <a:ln w="9525">
              <a:noFill/>
              <a:miter lim="800000"/>
              <a:headEnd/>
              <a:tailEnd/>
            </a:ln>
          </p:spPr>
        </p:pic>
        <p:sp>
          <p:nvSpPr>
            <p:cNvPr id="6" name="Freeform 5"/>
            <p:cNvSpPr/>
            <p:nvPr/>
          </p:nvSpPr>
          <p:spPr>
            <a:xfrm>
              <a:off x="6288966" y="2118250"/>
              <a:ext cx="1032812" cy="1611713"/>
            </a:xfrm>
            <a:custGeom>
              <a:avLst/>
              <a:gdLst>
                <a:gd name="connsiteX0" fmla="*/ 0 w 1670918"/>
                <a:gd name="connsiteY0" fmla="*/ 0 h 2631367"/>
                <a:gd name="connsiteX1" fmla="*/ 907821 w 1670918"/>
                <a:gd name="connsiteY1" fmla="*/ 1670918 h 2631367"/>
                <a:gd name="connsiteX2" fmla="*/ 1361732 w 1670918"/>
                <a:gd name="connsiteY2" fmla="*/ 2249819 h 2631367"/>
                <a:gd name="connsiteX3" fmla="*/ 1670918 w 1670918"/>
                <a:gd name="connsiteY3" fmla="*/ 2631367 h 2631367"/>
                <a:gd name="connsiteX0" fmla="*/ 0 w 1355154"/>
                <a:gd name="connsiteY0" fmla="*/ 0 h 2039309"/>
                <a:gd name="connsiteX1" fmla="*/ 592057 w 1355154"/>
                <a:gd name="connsiteY1" fmla="*/ 1078860 h 2039309"/>
                <a:gd name="connsiteX2" fmla="*/ 1045968 w 1355154"/>
                <a:gd name="connsiteY2" fmla="*/ 1657761 h 2039309"/>
                <a:gd name="connsiteX3" fmla="*/ 1355154 w 1355154"/>
                <a:gd name="connsiteY3" fmla="*/ 2039309 h 2039309"/>
                <a:gd name="connsiteX0" fmla="*/ 0 w 1157801"/>
                <a:gd name="connsiteY0" fmla="*/ 0 h 1809064"/>
                <a:gd name="connsiteX1" fmla="*/ 592057 w 1157801"/>
                <a:gd name="connsiteY1" fmla="*/ 1078860 h 1809064"/>
                <a:gd name="connsiteX2" fmla="*/ 1045968 w 1157801"/>
                <a:gd name="connsiteY2" fmla="*/ 1657761 h 1809064"/>
                <a:gd name="connsiteX3" fmla="*/ 1157801 w 1157801"/>
                <a:gd name="connsiteY3" fmla="*/ 1809064 h 1809064"/>
                <a:gd name="connsiteX0" fmla="*/ 0 w 1157801"/>
                <a:gd name="connsiteY0" fmla="*/ 0 h 1809064"/>
                <a:gd name="connsiteX1" fmla="*/ 592057 w 1157801"/>
                <a:gd name="connsiteY1" fmla="*/ 1078860 h 1809064"/>
                <a:gd name="connsiteX2" fmla="*/ 874930 w 1157801"/>
                <a:gd name="connsiteY2" fmla="*/ 1427517 h 1809064"/>
                <a:gd name="connsiteX3" fmla="*/ 1157801 w 1157801"/>
                <a:gd name="connsiteY3" fmla="*/ 1809064 h 1809064"/>
                <a:gd name="connsiteX0" fmla="*/ 0 w 874930"/>
                <a:gd name="connsiteY0" fmla="*/ 0 h 1427517"/>
                <a:gd name="connsiteX1" fmla="*/ 592057 w 874930"/>
                <a:gd name="connsiteY1" fmla="*/ 1078860 h 1427517"/>
                <a:gd name="connsiteX2" fmla="*/ 874930 w 874930"/>
                <a:gd name="connsiteY2" fmla="*/ 1427517 h 1427517"/>
                <a:gd name="connsiteX0" fmla="*/ 0 w 1032812"/>
                <a:gd name="connsiteY0" fmla="*/ 0 h 1611713"/>
                <a:gd name="connsiteX1" fmla="*/ 592057 w 1032812"/>
                <a:gd name="connsiteY1" fmla="*/ 1078860 h 1611713"/>
                <a:gd name="connsiteX2" fmla="*/ 1032812 w 1032812"/>
                <a:gd name="connsiteY2" fmla="*/ 1611713 h 1611713"/>
              </a:gdLst>
              <a:ahLst/>
              <a:cxnLst>
                <a:cxn ang="0">
                  <a:pos x="connsiteX0" y="connsiteY0"/>
                </a:cxn>
                <a:cxn ang="0">
                  <a:pos x="connsiteX1" y="connsiteY1"/>
                </a:cxn>
                <a:cxn ang="0">
                  <a:pos x="connsiteX2" y="connsiteY2"/>
                </a:cxn>
              </a:cxnLst>
              <a:rect l="l" t="t" r="r" b="b"/>
              <a:pathLst>
                <a:path w="1032812" h="1611713">
                  <a:moveTo>
                    <a:pt x="0" y="0"/>
                  </a:moveTo>
                  <a:lnTo>
                    <a:pt x="592057" y="1078860"/>
                  </a:lnTo>
                  <a:lnTo>
                    <a:pt x="1032812" y="1611713"/>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8" name="Straight Connector 7"/>
            <p:cNvCxnSpPr/>
            <p:nvPr/>
          </p:nvCxnSpPr>
          <p:spPr>
            <a:xfrm flipH="1" flipV="1">
              <a:off x="6045565" y="1664340"/>
              <a:ext cx="236823" cy="440754"/>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7341514" y="3749698"/>
              <a:ext cx="355234" cy="427597"/>
            </a:xfrm>
            <a:custGeom>
              <a:avLst/>
              <a:gdLst>
                <a:gd name="connsiteX0" fmla="*/ 0 w 355234"/>
                <a:gd name="connsiteY0" fmla="*/ 0 h 427597"/>
                <a:gd name="connsiteX1" fmla="*/ 355234 w 355234"/>
                <a:gd name="connsiteY1" fmla="*/ 427597 h 427597"/>
              </a:gdLst>
              <a:ahLst/>
              <a:cxnLst>
                <a:cxn ang="0">
                  <a:pos x="connsiteX0" y="connsiteY0"/>
                </a:cxn>
                <a:cxn ang="0">
                  <a:pos x="connsiteX1" y="connsiteY1"/>
                </a:cxn>
              </a:cxnLst>
              <a:rect l="l" t="t" r="r" b="b"/>
              <a:pathLst>
                <a:path w="355234" h="427597">
                  <a:moveTo>
                    <a:pt x="0" y="0"/>
                  </a:moveTo>
                  <a:lnTo>
                    <a:pt x="355234" y="427597"/>
                  </a:lnTo>
                </a:path>
              </a:pathLst>
            </a:cu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pic>
        <p:nvPicPr>
          <p:cNvPr id="111619" name="Picture 3"/>
          <p:cNvPicPr>
            <a:picLocks noChangeAspect="1" noChangeArrowheads="1"/>
          </p:cNvPicPr>
          <p:nvPr/>
        </p:nvPicPr>
        <p:blipFill>
          <a:blip r:embed="rId3" cstate="print">
            <a:lum bright="10000" contrast="4000"/>
          </a:blip>
          <a:srcRect l="9565" t="23108" r="10672" b="8640"/>
          <a:stretch>
            <a:fillRect/>
          </a:stretch>
        </p:blipFill>
        <p:spPr bwMode="auto">
          <a:xfrm>
            <a:off x="4986440" y="3354993"/>
            <a:ext cx="2902936" cy="15525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ed.nl/polopoly_fs/1.1612406.1349963955!image/image-1612406.jpg">
            <a:hlinkClick r:id="rId2"/>
          </p:cNvPr>
          <p:cNvPicPr>
            <a:picLocks noChangeAspect="1" noChangeArrowheads="1"/>
          </p:cNvPicPr>
          <p:nvPr/>
        </p:nvPicPr>
        <p:blipFill>
          <a:blip r:embed="rId3" cstate="print"/>
          <a:srcRect/>
          <a:stretch>
            <a:fillRect/>
          </a:stretch>
        </p:blipFill>
        <p:spPr bwMode="auto">
          <a:xfrm>
            <a:off x="2191109" y="1339444"/>
            <a:ext cx="4451232" cy="1721645"/>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Veldhoven </a:t>
            </a:r>
          </a:p>
        </p:txBody>
      </p:sp>
      <p:sp>
        <p:nvSpPr>
          <p:cNvPr id="3" name="Content Placeholder 2"/>
          <p:cNvSpPr>
            <a:spLocks noGrp="1"/>
          </p:cNvSpPr>
          <p:nvPr>
            <p:ph idx="1"/>
          </p:nvPr>
        </p:nvSpPr>
        <p:spPr>
          <a:xfrm>
            <a:off x="622075" y="841375"/>
            <a:ext cx="5407789" cy="3941134"/>
          </a:xfrm>
        </p:spPr>
        <p:txBody>
          <a:bodyPr>
            <a:noAutofit/>
          </a:bodyPr>
          <a:lstStyle/>
          <a:p>
            <a:r>
              <a:rPr lang="nl-NL" sz="2000" b="1" smtClean="0"/>
              <a:t>Onveiligheid fietsrotondes aan de Sterrenlaan en aangelegen wegen</a:t>
            </a:r>
          </a:p>
          <a:p>
            <a:pPr lvl="1">
              <a:lnSpc>
                <a:spcPct val="100000"/>
              </a:lnSpc>
              <a:spcBef>
                <a:spcPts val="600"/>
              </a:spcBef>
            </a:pPr>
            <a:endParaRPr lang="nl-NL" sz="800" smtClean="0"/>
          </a:p>
          <a:p>
            <a:pPr lvl="1">
              <a:lnSpc>
                <a:spcPct val="100000"/>
              </a:lnSpc>
              <a:spcBef>
                <a:spcPts val="600"/>
              </a:spcBef>
            </a:pPr>
            <a:r>
              <a:rPr lang="nl-NL" sz="1600" smtClean="0"/>
              <a:t>Aandacht automobilisten middels een bijzonder object een dranghek met twee gekleurde fietsen</a:t>
            </a:r>
          </a:p>
          <a:p>
            <a:pPr lvl="1">
              <a:lnSpc>
                <a:spcPct val="100000"/>
              </a:lnSpc>
              <a:spcBef>
                <a:spcPts val="600"/>
              </a:spcBef>
            </a:pPr>
            <a:endParaRPr lang="nl-NL" sz="800" smtClean="0"/>
          </a:p>
          <a:p>
            <a:pPr lvl="1">
              <a:lnSpc>
                <a:spcPct val="100000"/>
              </a:lnSpc>
              <a:spcBef>
                <a:spcPts val="600"/>
              </a:spcBef>
            </a:pPr>
            <a:r>
              <a:rPr lang="nl-NL" sz="1600" smtClean="0"/>
              <a:t>Klachten van omwonenden over veiligheid rotondes. </a:t>
            </a:r>
          </a:p>
          <a:p>
            <a:pPr lvl="1">
              <a:lnSpc>
                <a:spcPct val="100000"/>
              </a:lnSpc>
              <a:spcBef>
                <a:spcPts val="600"/>
              </a:spcBef>
            </a:pPr>
            <a:endParaRPr lang="nl-NL" sz="800" smtClean="0"/>
          </a:p>
          <a:p>
            <a:pPr lvl="1">
              <a:lnSpc>
                <a:spcPct val="100000"/>
              </a:lnSpc>
              <a:spcBef>
                <a:spcPts val="600"/>
              </a:spcBef>
            </a:pPr>
            <a:r>
              <a:rPr lang="nl-NL" sz="1600" smtClean="0"/>
              <a:t>Openbare verlichting op de rotondes Sterrenlaan-Nijverheidslaan, Sterrenlaan-Ambachtslaan en Sterrenlaan-Heerbaan-De Dom voldoet aan de verlichtingsnormen</a:t>
            </a:r>
          </a:p>
          <a:p>
            <a:pPr lvl="1">
              <a:lnSpc>
                <a:spcPct val="100000"/>
              </a:lnSpc>
            </a:pPr>
            <a:endParaRPr lang="nl-NL" sz="1600" smtClean="0"/>
          </a:p>
          <a:p>
            <a:pPr lvl="1">
              <a:lnSpc>
                <a:spcPct val="100000"/>
              </a:lnSpc>
            </a:pPr>
            <a:endParaRPr lang="nl-NL" sz="1600" smtClean="0"/>
          </a:p>
          <a:p>
            <a:pPr lvl="1">
              <a:lnSpc>
                <a:spcPct val="100000"/>
              </a:lnSpc>
            </a:pPr>
            <a:endParaRPr lang="nl-NL" sz="1600" smtClean="0"/>
          </a:p>
          <a:p>
            <a:pPr lvl="1">
              <a:lnSpc>
                <a:spcPct val="100000"/>
              </a:lnSpc>
            </a:pPr>
            <a:endParaRPr lang="nl-NL" sz="1600" smtClean="0"/>
          </a:p>
          <a:p>
            <a:pPr lvl="1">
              <a:lnSpc>
                <a:spcPct val="100000"/>
              </a:lnSpc>
            </a:pPr>
            <a:endParaRPr lang="nl-NL" sz="1600" smtClean="0"/>
          </a:p>
          <a:p>
            <a:pPr lvl="1">
              <a:lnSpc>
                <a:spcPct val="100000"/>
              </a:lnSpc>
            </a:pPr>
            <a:endParaRPr lang="nl-NL" sz="1600" smtClean="0"/>
          </a:p>
          <a:p>
            <a:pPr lvl="1">
              <a:lnSpc>
                <a:spcPct val="100000"/>
              </a:lnSpc>
            </a:pPr>
            <a:endParaRPr lang="nl-NL" sz="1600" smtClean="0"/>
          </a:p>
          <a:p>
            <a:pPr lvl="1">
              <a:lnSpc>
                <a:spcPct val="100000"/>
              </a:lnSpc>
            </a:pPr>
            <a:endParaRPr lang="nl-NL" sz="1600" smtClean="0"/>
          </a:p>
          <a:p>
            <a:pPr lvl="1">
              <a:lnSpc>
                <a:spcPct val="100000"/>
              </a:lnSpc>
            </a:pPr>
            <a:endParaRPr lang="nl-NL" sz="1600" smtClean="0"/>
          </a:p>
          <a:p>
            <a:pPr lvl="1">
              <a:lnSpc>
                <a:spcPct val="100000"/>
              </a:lnSpc>
            </a:pPr>
            <a:endParaRPr lang="nl-NL" sz="1600" smtClean="0"/>
          </a:p>
        </p:txBody>
      </p:sp>
      <p:pic>
        <p:nvPicPr>
          <p:cNvPr id="90116" name="Picture 4"/>
          <p:cNvPicPr>
            <a:picLocks noChangeAspect="1" noChangeArrowheads="1"/>
          </p:cNvPicPr>
          <p:nvPr/>
        </p:nvPicPr>
        <p:blipFill>
          <a:blip r:embed="rId2" cstate="print">
            <a:lum bright="9000" contrast="35000"/>
          </a:blip>
          <a:srcRect/>
          <a:stretch>
            <a:fillRect/>
          </a:stretch>
        </p:blipFill>
        <p:spPr bwMode="auto">
          <a:xfrm>
            <a:off x="5838360" y="1276709"/>
            <a:ext cx="3305640" cy="19720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Veldhoven </a:t>
            </a:r>
            <a:r>
              <a:rPr lang="nl-NL" sz="2000" smtClean="0">
                <a:solidFill>
                  <a:srgbClr val="3333FF"/>
                </a:solidFill>
                <a:latin typeface="Arial" pitchFamily="34" charset="0"/>
                <a:cs typeface="Arial" pitchFamily="34" charset="0"/>
              </a:rPr>
              <a:t>(vervolg) </a:t>
            </a:r>
            <a:endParaRPr lang="nl-NL" sz="2800" smtClean="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31824" y="624950"/>
            <a:ext cx="6775473" cy="3941134"/>
          </a:xfrm>
        </p:spPr>
        <p:txBody>
          <a:bodyPr>
            <a:noAutofit/>
          </a:bodyPr>
          <a:lstStyle/>
          <a:p>
            <a:pPr marL="171438" lvl="1">
              <a:spcBef>
                <a:spcPts val="750"/>
              </a:spcBef>
              <a:buNone/>
            </a:pPr>
            <a:r>
              <a:rPr lang="nl-NL" sz="2000" b="1" smtClean="0"/>
              <a:t>Kempenbaan</a:t>
            </a:r>
          </a:p>
          <a:p>
            <a:pPr lvl="1">
              <a:lnSpc>
                <a:spcPct val="100000"/>
              </a:lnSpc>
            </a:pPr>
            <a:endParaRPr lang="nl-NL" sz="800" smtClean="0"/>
          </a:p>
          <a:p>
            <a:pPr marL="171438" lvl="1">
              <a:spcBef>
                <a:spcPts val="0"/>
              </a:spcBef>
            </a:pPr>
            <a:r>
              <a:rPr lang="nl-NL" sz="1600" smtClean="0"/>
              <a:t>Het Ministerie van Infrastructuur </a:t>
            </a:r>
          </a:p>
          <a:p>
            <a:pPr marL="171438" lvl="1">
              <a:spcBef>
                <a:spcPts val="0"/>
              </a:spcBef>
              <a:buNone/>
            </a:pPr>
            <a:r>
              <a:rPr lang="nl-NL" sz="1600" smtClean="0"/>
              <a:t>	en Waterstaat bedacht samen met</a:t>
            </a:r>
          </a:p>
          <a:p>
            <a:pPr marL="171438" lvl="1">
              <a:spcBef>
                <a:spcPts val="0"/>
              </a:spcBef>
              <a:buNone/>
            </a:pPr>
            <a:r>
              <a:rPr lang="nl-NL" sz="1600" smtClean="0"/>
              <a:t>	de gemeente Veldhoven/Eindhoven,</a:t>
            </a:r>
          </a:p>
          <a:p>
            <a:pPr marL="171438" lvl="1">
              <a:spcBef>
                <a:spcPts val="0"/>
              </a:spcBef>
              <a:buNone/>
            </a:pPr>
            <a:r>
              <a:rPr lang="nl-NL" sz="1600" smtClean="0"/>
              <a:t>	de Provincie en ASML een heel </a:t>
            </a:r>
          </a:p>
          <a:p>
            <a:pPr marL="171438" lvl="1">
              <a:spcBef>
                <a:spcPts val="0"/>
              </a:spcBef>
              <a:buNone/>
            </a:pPr>
            <a:r>
              <a:rPr lang="nl-NL" sz="1600" smtClean="0"/>
              <a:t>	</a:t>
            </a:r>
            <a:r>
              <a:rPr lang="nl-NL" sz="1600" b="1" smtClean="0"/>
              <a:t>pakket aan maatregelen </a:t>
            </a:r>
            <a:r>
              <a:rPr lang="nl-NL" sz="1600" smtClean="0"/>
              <a:t>ter verbe-</a:t>
            </a:r>
          </a:p>
          <a:p>
            <a:pPr marL="171438" lvl="1">
              <a:spcBef>
                <a:spcPts val="0"/>
              </a:spcBef>
              <a:buNone/>
            </a:pPr>
            <a:r>
              <a:rPr lang="nl-NL" sz="1600" smtClean="0"/>
              <a:t>	tering van de Kempenbaan en in</a:t>
            </a:r>
          </a:p>
          <a:p>
            <a:pPr marL="171438" lvl="1">
              <a:spcBef>
                <a:spcPts val="0"/>
              </a:spcBef>
              <a:buNone/>
            </a:pPr>
            <a:r>
              <a:rPr lang="nl-NL" sz="1600" smtClean="0"/>
              <a:t>	de nieuwe </a:t>
            </a:r>
            <a:r>
              <a:rPr lang="nl-NL" sz="1600" b="1" smtClean="0"/>
              <a:t>aansluiting op de A67</a:t>
            </a:r>
            <a:r>
              <a:rPr lang="nl-NL" sz="1600" smtClean="0"/>
              <a:t>. </a:t>
            </a:r>
          </a:p>
          <a:p>
            <a:pPr marL="171438" lvl="1">
              <a:spcBef>
                <a:spcPts val="750"/>
              </a:spcBef>
              <a:buNone/>
            </a:pPr>
            <a:r>
              <a:rPr lang="nl-NL" sz="800" smtClean="0"/>
              <a:t>	</a:t>
            </a:r>
          </a:p>
          <a:p>
            <a:pPr marL="171438" lvl="1">
              <a:spcBef>
                <a:spcPts val="0"/>
              </a:spcBef>
              <a:buFont typeface="Arial" panose="020B0604020202020204" pitchFamily="34" charset="0"/>
              <a:buNone/>
            </a:pPr>
            <a:r>
              <a:rPr lang="nl-NL" sz="1600" smtClean="0"/>
              <a:t>	Samen investeren zij evenredig </a:t>
            </a:r>
            <a:r>
              <a:rPr lang="nl-NL" sz="1600" b="1" smtClean="0"/>
              <a:t>45 tot 50 miljoen euro </a:t>
            </a:r>
            <a:r>
              <a:rPr lang="nl-NL" sz="1600" smtClean="0"/>
              <a:t>aan de verbetering van de bereikbaarheid van de Kempenbaan / Industrieterrein de Run. </a:t>
            </a:r>
          </a:p>
          <a:p>
            <a:pPr marL="171438" lvl="1">
              <a:spcBef>
                <a:spcPts val="600"/>
              </a:spcBef>
              <a:buFont typeface="Arial" panose="020B0604020202020204" pitchFamily="34" charset="0"/>
              <a:buNone/>
            </a:pPr>
            <a:r>
              <a:rPr lang="nl-NL" sz="1600" smtClean="0"/>
              <a:t>	Naast het verbeteren van de aanliggende fietspaden, worden </a:t>
            </a:r>
            <a:r>
              <a:rPr lang="nl-NL" sz="1600" b="1" smtClean="0"/>
              <a:t>fietsroutes richting  De Run opgewaardeerd </a:t>
            </a:r>
            <a:r>
              <a:rPr lang="nl-NL" sz="1600" smtClean="0"/>
              <a:t>via betere bewegwijzering, z.g. Way finding. </a:t>
            </a:r>
          </a:p>
          <a:p>
            <a:pPr marL="171438" lvl="1">
              <a:spcBef>
                <a:spcPts val="600"/>
              </a:spcBef>
              <a:buFont typeface="Arial" panose="020B0604020202020204" pitchFamily="34" charset="0"/>
              <a:buNone/>
            </a:pPr>
            <a:r>
              <a:rPr lang="nl-NL" sz="1600" smtClean="0"/>
              <a:t>	Met deze ontwikkeling zoekt Veldhoven De Run actief aansluiting bij  een regionaal fietsplan met vier andere regionale campussen TU/e, Strijp S, AC Helmond en HTCE.</a:t>
            </a:r>
          </a:p>
          <a:p>
            <a:pPr lvl="1">
              <a:lnSpc>
                <a:spcPct val="100000"/>
              </a:lnSpc>
              <a:buNone/>
            </a:pPr>
            <a:r>
              <a:rPr lang="nl-NL" sz="1600" smtClean="0"/>
              <a:t/>
            </a:r>
            <a:br>
              <a:rPr lang="nl-NL" sz="1600" smtClean="0"/>
            </a:br>
            <a:r>
              <a:rPr lang="nl-NL" sz="1600" smtClean="0"/>
              <a:t/>
            </a:r>
            <a:br>
              <a:rPr lang="nl-NL" sz="1600" smtClean="0"/>
            </a:br>
            <a:endParaRPr lang="nl-NL" sz="1600" smtClean="0"/>
          </a:p>
          <a:p>
            <a:pPr marL="612750" lvl="1" indent="-269875"/>
            <a:endParaRPr lang="nl-NL" sz="1600" smtClean="0"/>
          </a:p>
          <a:p>
            <a:pPr>
              <a:buNone/>
            </a:pPr>
            <a:endParaRPr lang="nl-NL" sz="1600" smtClean="0"/>
          </a:p>
        </p:txBody>
      </p:sp>
      <p:grpSp>
        <p:nvGrpSpPr>
          <p:cNvPr id="12" name="Group 11"/>
          <p:cNvGrpSpPr/>
          <p:nvPr/>
        </p:nvGrpSpPr>
        <p:grpSpPr>
          <a:xfrm>
            <a:off x="4007258" y="94263"/>
            <a:ext cx="4531528" cy="2484569"/>
            <a:chOff x="4007258" y="94263"/>
            <a:chExt cx="4531528" cy="2484569"/>
          </a:xfrm>
        </p:grpSpPr>
        <p:grpSp>
          <p:nvGrpSpPr>
            <p:cNvPr id="10" name="Group 9"/>
            <p:cNvGrpSpPr/>
            <p:nvPr/>
          </p:nvGrpSpPr>
          <p:grpSpPr>
            <a:xfrm>
              <a:off x="4007258" y="94263"/>
              <a:ext cx="4531528" cy="2484569"/>
              <a:chOff x="5112433" y="841375"/>
              <a:chExt cx="3840793" cy="2105849"/>
            </a:xfrm>
          </p:grpSpPr>
          <p:pic>
            <p:nvPicPr>
              <p:cNvPr id="91138" name="Picture 2"/>
              <p:cNvPicPr>
                <a:picLocks noChangeAspect="1" noChangeArrowheads="1"/>
              </p:cNvPicPr>
              <p:nvPr/>
            </p:nvPicPr>
            <p:blipFill>
              <a:blip r:embed="rId2" cstate="print">
                <a:lum bright="-17000" contrast="29000"/>
              </a:blip>
              <a:srcRect l="16547" t="32301" r="25198" b="16595"/>
              <a:stretch>
                <a:fillRect/>
              </a:stretch>
            </p:blipFill>
            <p:spPr bwMode="auto">
              <a:xfrm>
                <a:off x="5112433" y="841375"/>
                <a:ext cx="3840793" cy="2105849"/>
              </a:xfrm>
              <a:prstGeom prst="rect">
                <a:avLst/>
              </a:prstGeom>
              <a:noFill/>
              <a:ln w="9525">
                <a:noFill/>
                <a:miter lim="800000"/>
                <a:headEnd/>
                <a:tailEnd/>
              </a:ln>
            </p:spPr>
          </p:pic>
          <p:sp>
            <p:nvSpPr>
              <p:cNvPr id="6" name="Freeform 5"/>
              <p:cNvSpPr/>
              <p:nvPr/>
            </p:nvSpPr>
            <p:spPr>
              <a:xfrm>
                <a:off x="6045564" y="2460329"/>
                <a:ext cx="328921" cy="467068"/>
              </a:xfrm>
              <a:custGeom>
                <a:avLst/>
                <a:gdLst>
                  <a:gd name="connsiteX0" fmla="*/ 0 w 368392"/>
                  <a:gd name="connsiteY0" fmla="*/ 0 h 480225"/>
                  <a:gd name="connsiteX1" fmla="*/ 197353 w 368392"/>
                  <a:gd name="connsiteY1" fmla="*/ 190775 h 480225"/>
                  <a:gd name="connsiteX2" fmla="*/ 368392 w 368392"/>
                  <a:gd name="connsiteY2" fmla="*/ 480225 h 480225"/>
                  <a:gd name="connsiteX0" fmla="*/ 0 w 368392"/>
                  <a:gd name="connsiteY0" fmla="*/ 0 h 480225"/>
                  <a:gd name="connsiteX1" fmla="*/ 197353 w 368392"/>
                  <a:gd name="connsiteY1" fmla="*/ 190775 h 480225"/>
                  <a:gd name="connsiteX2" fmla="*/ 368392 w 368392"/>
                  <a:gd name="connsiteY2" fmla="*/ 480225 h 480225"/>
                  <a:gd name="connsiteX0" fmla="*/ 0 w 368392"/>
                  <a:gd name="connsiteY0" fmla="*/ 0 h 480225"/>
                  <a:gd name="connsiteX1" fmla="*/ 197353 w 368392"/>
                  <a:gd name="connsiteY1" fmla="*/ 190775 h 480225"/>
                  <a:gd name="connsiteX2" fmla="*/ 368392 w 368392"/>
                  <a:gd name="connsiteY2" fmla="*/ 480225 h 480225"/>
                  <a:gd name="connsiteX0" fmla="*/ 0 w 368392"/>
                  <a:gd name="connsiteY0" fmla="*/ 0 h 480225"/>
                  <a:gd name="connsiteX1" fmla="*/ 164460 w 368392"/>
                  <a:gd name="connsiteY1" fmla="*/ 217089 h 480225"/>
                  <a:gd name="connsiteX2" fmla="*/ 368392 w 368392"/>
                  <a:gd name="connsiteY2" fmla="*/ 480225 h 480225"/>
                  <a:gd name="connsiteX0" fmla="*/ 0 w 368392"/>
                  <a:gd name="connsiteY0" fmla="*/ 0 h 480225"/>
                  <a:gd name="connsiteX1" fmla="*/ 144725 w 368392"/>
                  <a:gd name="connsiteY1" fmla="*/ 230246 h 480225"/>
                  <a:gd name="connsiteX2" fmla="*/ 368392 w 368392"/>
                  <a:gd name="connsiteY2" fmla="*/ 480225 h 480225"/>
                  <a:gd name="connsiteX0" fmla="*/ 0 w 328921"/>
                  <a:gd name="connsiteY0" fmla="*/ 0 h 467068"/>
                  <a:gd name="connsiteX1" fmla="*/ 144725 w 328921"/>
                  <a:gd name="connsiteY1" fmla="*/ 230246 h 467068"/>
                  <a:gd name="connsiteX2" fmla="*/ 328921 w 328921"/>
                  <a:gd name="connsiteY2" fmla="*/ 467068 h 467068"/>
                  <a:gd name="connsiteX0" fmla="*/ 0 w 328921"/>
                  <a:gd name="connsiteY0" fmla="*/ 0 h 467068"/>
                  <a:gd name="connsiteX1" fmla="*/ 328921 w 328921"/>
                  <a:gd name="connsiteY1" fmla="*/ 467068 h 467068"/>
                </a:gdLst>
                <a:ahLst/>
                <a:cxnLst>
                  <a:cxn ang="0">
                    <a:pos x="connsiteX0" y="connsiteY0"/>
                  </a:cxn>
                  <a:cxn ang="0">
                    <a:pos x="connsiteX1" y="connsiteY1"/>
                  </a:cxn>
                </a:cxnLst>
                <a:rect l="l" t="t" r="r" b="b"/>
                <a:pathLst>
                  <a:path w="328921" h="467068">
                    <a:moveTo>
                      <a:pt x="0" y="0"/>
                    </a:moveTo>
                    <a:lnTo>
                      <a:pt x="328921" y="467068"/>
                    </a:ln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8" name="TextBox 7"/>
              <p:cNvSpPr txBox="1"/>
              <p:nvPr/>
            </p:nvSpPr>
            <p:spPr>
              <a:xfrm rot="3407400">
                <a:off x="6146451" y="2596360"/>
                <a:ext cx="399468" cy="246221"/>
              </a:xfrm>
              <a:prstGeom prst="rect">
                <a:avLst/>
              </a:prstGeom>
              <a:noFill/>
            </p:spPr>
            <p:txBody>
              <a:bodyPr wrap="none" rtlCol="0">
                <a:spAutoFit/>
              </a:bodyPr>
              <a:lstStyle/>
              <a:p>
                <a:r>
                  <a:rPr lang="nl-NL" sz="1000" smtClean="0">
                    <a:solidFill>
                      <a:srgbClr val="FF0000"/>
                    </a:solidFill>
                  </a:rPr>
                  <a:t>N69</a:t>
                </a:r>
                <a:endParaRPr lang="nl-NL" sz="1000">
                  <a:solidFill>
                    <a:srgbClr val="FF0000"/>
                  </a:solidFill>
                </a:endParaRPr>
              </a:p>
            </p:txBody>
          </p:sp>
          <p:sp>
            <p:nvSpPr>
              <p:cNvPr id="9" name="TextBox 8"/>
              <p:cNvSpPr txBox="1"/>
              <p:nvPr/>
            </p:nvSpPr>
            <p:spPr>
              <a:xfrm rot="19879778">
                <a:off x="6647011" y="1442998"/>
                <a:ext cx="941283" cy="261610"/>
              </a:xfrm>
              <a:prstGeom prst="rect">
                <a:avLst/>
              </a:prstGeom>
              <a:noFill/>
            </p:spPr>
            <p:txBody>
              <a:bodyPr wrap="none" rtlCol="0">
                <a:spAutoFit/>
              </a:bodyPr>
              <a:lstStyle/>
              <a:p>
                <a:r>
                  <a:rPr lang="nl-NL" sz="1050" smtClean="0"/>
                  <a:t>Kempenbaan</a:t>
                </a:r>
                <a:endParaRPr lang="nl-NL" sz="1050"/>
              </a:p>
            </p:txBody>
          </p:sp>
        </p:grpSp>
        <p:sp>
          <p:nvSpPr>
            <p:cNvPr id="11" name="Oval 10"/>
            <p:cNvSpPr/>
            <p:nvPr/>
          </p:nvSpPr>
          <p:spPr>
            <a:xfrm>
              <a:off x="5019332" y="1914319"/>
              <a:ext cx="171039" cy="1710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ed.nl/polopoly_fs/1.2062764.1350496411%21image/image-2062764.jpg">
            <a:hlinkClick r:id="rId2" action="ppaction://hlinkpres?slideindex=1&amp;slidetitle="/>
          </p:cNvPr>
          <p:cNvPicPr>
            <a:picLocks noChangeAspect="1" noChangeArrowheads="1"/>
          </p:cNvPicPr>
          <p:nvPr/>
        </p:nvPicPr>
        <p:blipFill>
          <a:blip r:embed="rId3" cstate="print"/>
          <a:srcRect/>
          <a:stretch>
            <a:fillRect/>
          </a:stretch>
        </p:blipFill>
        <p:spPr bwMode="auto">
          <a:xfrm>
            <a:off x="2348494" y="1599642"/>
            <a:ext cx="4131247" cy="1658584"/>
          </a:xfrm>
          <a:prstGeom prst="rect">
            <a:avLst/>
          </a:prstGeom>
          <a:noFill/>
        </p:spPr>
      </p:pic>
      <p:sp>
        <p:nvSpPr>
          <p:cNvPr id="3" name="TextBox 2"/>
          <p:cNvSpPr txBox="1"/>
          <p:nvPr/>
        </p:nvSpPr>
        <p:spPr>
          <a:xfrm>
            <a:off x="3028493" y="3445459"/>
            <a:ext cx="2927917" cy="307777"/>
          </a:xfrm>
          <a:prstGeom prst="rect">
            <a:avLst/>
          </a:prstGeom>
          <a:noFill/>
        </p:spPr>
        <p:txBody>
          <a:bodyPr wrap="none" rtlCol="0">
            <a:spAutoFit/>
          </a:bodyPr>
          <a:lstStyle/>
          <a:p>
            <a:r>
              <a:rPr lang="nl-NL" i="1" smtClean="0"/>
              <a:t>(mondeling  verslag Gerard vd Broek )</a:t>
            </a:r>
            <a:endParaRPr lang="nl-NL" i="1"/>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6" name="Picture 6"/>
          <p:cNvPicPr>
            <a:picLocks noChangeAspect="1" noChangeArrowheads="1"/>
          </p:cNvPicPr>
          <p:nvPr/>
        </p:nvPicPr>
        <p:blipFill>
          <a:blip r:embed="rId2" cstate="print">
            <a:lum contrast="38000"/>
          </a:blip>
          <a:srcRect/>
          <a:stretch>
            <a:fillRect/>
          </a:stretch>
        </p:blipFill>
        <p:spPr bwMode="auto">
          <a:xfrm>
            <a:off x="2664258" y="1887544"/>
            <a:ext cx="3393973" cy="10749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 xmlns:a16="http://schemas.microsoft.com/office/drawing/2014/main" id="{7D996BCC-7E57-4D0F-9C14-0BA8FC86636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995433" y="0"/>
            <a:ext cx="7164497" cy="5143500"/>
          </a:xfrm>
          <a:prstGeom prst="rect">
            <a:avLst/>
          </a:prstGeom>
        </p:spPr>
      </p:pic>
      <p:sp>
        <p:nvSpPr>
          <p:cNvPr id="2" name="Tekstvak 1">
            <a:extLst>
              <a:ext uri="{FF2B5EF4-FFF2-40B4-BE49-F238E27FC236}">
                <a16:creationId xmlns="" xmlns:a16="http://schemas.microsoft.com/office/drawing/2014/main" id="{FEAF4394-D0F8-47F0-8823-8B4934562409}"/>
              </a:ext>
            </a:extLst>
          </p:cNvPr>
          <p:cNvSpPr txBox="1"/>
          <p:nvPr/>
        </p:nvSpPr>
        <p:spPr>
          <a:xfrm>
            <a:off x="922671" y="4420521"/>
            <a:ext cx="6998465" cy="623246"/>
          </a:xfrm>
          <a:prstGeom prst="rect">
            <a:avLst/>
          </a:prstGeom>
          <a:noFill/>
        </p:spPr>
        <p:txBody>
          <a:bodyPr wrap="square" lIns="68576" tIns="34289" rIns="68576" bIns="34289" rtlCol="0">
            <a:spAutoFit/>
          </a:bodyPr>
          <a:lstStyle/>
          <a:p>
            <a:r>
              <a:rPr lang="nl-NL" sz="3600" b="1" dirty="0"/>
              <a:t>Bezochte gemeenten</a:t>
            </a:r>
          </a:p>
        </p:txBody>
      </p:sp>
      <p:pic>
        <p:nvPicPr>
          <p:cNvPr id="4" name="Picture 3" descr="FBlogo_ZO-Brabant.gif"/>
          <p:cNvPicPr>
            <a:picLocks noChangeAspect="1"/>
          </p:cNvPicPr>
          <p:nvPr/>
        </p:nvPicPr>
        <p:blipFill>
          <a:blip r:embed="rId3" cstate="print"/>
          <a:stretch>
            <a:fillRect/>
          </a:stretch>
        </p:blipFill>
        <p:spPr>
          <a:xfrm>
            <a:off x="7966463" y="144454"/>
            <a:ext cx="1065704" cy="491906"/>
          </a:xfrm>
          <a:prstGeom prst="rect">
            <a:avLst/>
          </a:prstGeom>
        </p:spPr>
      </p:pic>
    </p:spTree>
    <p:extLst>
      <p:ext uri="{BB962C8B-B14F-4D97-AF65-F5344CB8AC3E}">
        <p14:creationId xmlns="" xmlns:p14="http://schemas.microsoft.com/office/powerpoint/2010/main" val="6335864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Oirschot</a:t>
            </a:r>
          </a:p>
        </p:txBody>
      </p:sp>
      <p:sp>
        <p:nvSpPr>
          <p:cNvPr id="3" name="Content Placeholder 2"/>
          <p:cNvSpPr>
            <a:spLocks noGrp="1"/>
          </p:cNvSpPr>
          <p:nvPr>
            <p:ph idx="1"/>
          </p:nvPr>
        </p:nvSpPr>
        <p:spPr>
          <a:xfrm>
            <a:off x="631825" y="657842"/>
            <a:ext cx="4867732" cy="3118784"/>
          </a:xfrm>
        </p:spPr>
        <p:txBody>
          <a:bodyPr>
            <a:noAutofit/>
          </a:bodyPr>
          <a:lstStyle/>
          <a:p>
            <a:pPr marL="269875" indent="-269875">
              <a:buNone/>
            </a:pPr>
            <a:r>
              <a:rPr lang="nl-NL" sz="2000" b="1" smtClean="0"/>
              <a:t>Langzaamverkeerbrug</a:t>
            </a:r>
          </a:p>
          <a:p>
            <a:r>
              <a:rPr lang="nl-NL" sz="1600" smtClean="0"/>
              <a:t>De voortgang van de bouw van de Langzaamverkeer-brug in Oirschot behorende bij het project </a:t>
            </a:r>
            <a:r>
              <a:rPr lang="nl-NL" sz="1600" b="1" smtClean="0"/>
              <a:t>‘De Groene Corridor’ </a:t>
            </a:r>
            <a:r>
              <a:rPr lang="nl-NL" sz="1600" smtClean="0"/>
              <a:t>stuitte op </a:t>
            </a:r>
            <a:r>
              <a:rPr lang="nl-NL" sz="1600" b="1" smtClean="0"/>
              <a:t>forse vertraging</a:t>
            </a:r>
            <a:r>
              <a:rPr lang="nl-NL" sz="1600" smtClean="0"/>
              <a:t>. </a:t>
            </a:r>
          </a:p>
          <a:p>
            <a:pPr>
              <a:buNone/>
            </a:pPr>
            <a:r>
              <a:rPr lang="nl-NL" sz="1600" smtClean="0"/>
              <a:t>	Tijdens het proces zijn er onduidelijkheden ontstaan over enkele technische aspecten van de brug. De afgelopen maanden zijn er veel gesprekken geweest tussen de gemeente en Ballast Nedam, de aannemer. </a:t>
            </a:r>
          </a:p>
          <a:p>
            <a:pPr>
              <a:buNone/>
            </a:pPr>
            <a:r>
              <a:rPr lang="nl-NL" sz="1600" smtClean="0"/>
              <a:t>	Het college heeft inmiddels een voorstel gemaakt waarover de gemeenteraad 9 april ’s avonds een besluit gaat nemen. De toekomst van de Langzaamverkeerbrug krijgt dan mogelijk duidelijkheid. </a:t>
            </a:r>
            <a:r>
              <a:rPr lang="nl-NL" sz="1000" smtClean="0"/>
              <a:t/>
            </a:r>
            <a:br>
              <a:rPr lang="nl-NL" sz="1000" smtClean="0"/>
            </a:br>
            <a:r>
              <a:rPr lang="nl-NL" sz="1000" smtClean="0"/>
              <a:t> </a:t>
            </a:r>
            <a:br>
              <a:rPr lang="nl-NL" sz="1000" smtClean="0"/>
            </a:br>
            <a:r>
              <a:rPr lang="nl-NL" sz="1000" smtClean="0"/>
              <a:t/>
            </a:r>
            <a:br>
              <a:rPr lang="nl-NL" sz="1000" smtClean="0"/>
            </a:br>
            <a:endParaRPr lang="nl-NL" sz="1000" smtClean="0"/>
          </a:p>
          <a:p>
            <a:pPr marL="612750" lvl="1" indent="-269875"/>
            <a:endParaRPr lang="nl-NL" sz="1600" smtClean="0"/>
          </a:p>
          <a:p>
            <a:pPr>
              <a:buNone/>
            </a:pPr>
            <a:endParaRPr lang="nl-NL" sz="1600" smtClean="0"/>
          </a:p>
        </p:txBody>
      </p:sp>
      <p:sp>
        <p:nvSpPr>
          <p:cNvPr id="4" name="Content Placeholder 2"/>
          <p:cNvSpPr txBox="1">
            <a:spLocks/>
          </p:cNvSpPr>
          <p:nvPr/>
        </p:nvSpPr>
        <p:spPr>
          <a:xfrm>
            <a:off x="631825" y="4084702"/>
            <a:ext cx="7768814" cy="737269"/>
          </a:xfrm>
          <a:prstGeom prst="rect">
            <a:avLst/>
          </a:prstGeom>
        </p:spPr>
        <p:txBody>
          <a:bodyPr vert="horz" lIns="68576" tIns="34289" rIns="68576" bIns="34289" rtlCol="0">
            <a:noAutofit/>
          </a:bodyPr>
          <a:lstStyle/>
          <a:p>
            <a:pPr marL="177800" marR="0" lvl="0" indent="-177800" algn="l" defTabSz="685749" rtl="0" eaLnBrk="1" fontAlgn="auto" latinLnBrk="0" hangingPunct="1">
              <a:lnSpc>
                <a:spcPct val="90000"/>
              </a:lnSpc>
              <a:spcBef>
                <a:spcPts val="750"/>
              </a:spcBef>
              <a:spcAft>
                <a:spcPts val="0"/>
              </a:spcAft>
              <a:buClrTx/>
              <a:buSzTx/>
              <a:buFont typeface="Arial" pitchFamily="34" charset="0"/>
              <a:buChar char="•"/>
              <a:tabLst/>
              <a:defRPr/>
            </a:pPr>
            <a:r>
              <a:rPr lang="nl-NL" sz="1600" smtClean="0"/>
              <a:t>A</a:t>
            </a:r>
            <a:r>
              <a:rPr kumimoji="0" lang="nl-NL" sz="1600" b="0" i="0" u="none" strike="noStrike" kern="1200" cap="none" spc="0" normalizeH="0" baseline="0" noProof="0" smtClean="0">
                <a:ln>
                  <a:noFill/>
                </a:ln>
                <a:solidFill>
                  <a:schemeClr val="tx1"/>
                </a:solidFill>
                <a:effectLst/>
                <a:uLnTx/>
                <a:uFillTx/>
                <a:latin typeface="+mn-lt"/>
                <a:ea typeface="+mn-ea"/>
                <a:cs typeface="+mn-cs"/>
              </a:rPr>
              <a:t>ls tweede helft van dit jaar, anders volgend jaar de </a:t>
            </a:r>
            <a:r>
              <a:rPr kumimoji="0" lang="nl-NL" sz="1600" b="1" i="0" u="none" strike="noStrike" kern="1200" cap="none" spc="0" normalizeH="0" baseline="0" noProof="0" smtClean="0">
                <a:ln>
                  <a:noFill/>
                </a:ln>
                <a:solidFill>
                  <a:schemeClr val="tx1"/>
                </a:solidFill>
                <a:effectLst/>
                <a:uLnTx/>
                <a:uFillTx/>
                <a:latin typeface="+mn-lt"/>
                <a:ea typeface="+mn-ea"/>
                <a:cs typeface="+mn-cs"/>
              </a:rPr>
              <a:t>ombouw van de A58 </a:t>
            </a:r>
            <a:r>
              <a:rPr kumimoji="0" lang="nl-NL" sz="1600" b="0" i="0" u="none" strike="noStrike" kern="1200" cap="none" spc="0" normalizeH="0" baseline="0" noProof="0" smtClean="0">
                <a:ln>
                  <a:noFill/>
                </a:ln>
                <a:solidFill>
                  <a:schemeClr val="tx1"/>
                </a:solidFill>
                <a:effectLst/>
                <a:uLnTx/>
                <a:uFillTx/>
                <a:latin typeface="+mn-lt"/>
                <a:ea typeface="+mn-ea"/>
                <a:cs typeface="+mn-cs"/>
              </a:rPr>
              <a:t>zichtbaar gaat worden, zullen er </a:t>
            </a:r>
            <a:r>
              <a:rPr kumimoji="0" lang="nl-NL" sz="1600" b="1" i="0" u="none" strike="noStrike" kern="1200" cap="none" spc="0" normalizeH="0" baseline="0" noProof="0" smtClean="0">
                <a:ln>
                  <a:noFill/>
                </a:ln>
                <a:solidFill>
                  <a:schemeClr val="tx1"/>
                </a:solidFill>
                <a:effectLst/>
                <a:uLnTx/>
                <a:uFillTx/>
                <a:latin typeface="+mn-lt"/>
                <a:ea typeface="+mn-ea"/>
                <a:cs typeface="+mn-cs"/>
              </a:rPr>
              <a:t>verkeersmaatregelen</a:t>
            </a:r>
            <a:r>
              <a:rPr kumimoji="0" lang="nl-NL" sz="1600" b="0" i="0" u="none" strike="noStrike" kern="1200" cap="none" spc="0" normalizeH="0" baseline="0" noProof="0" smtClean="0">
                <a:ln>
                  <a:noFill/>
                </a:ln>
                <a:solidFill>
                  <a:schemeClr val="tx1"/>
                </a:solidFill>
                <a:effectLst/>
                <a:uLnTx/>
                <a:uFillTx/>
                <a:latin typeface="+mn-lt"/>
                <a:ea typeface="+mn-ea"/>
                <a:cs typeface="+mn-cs"/>
              </a:rPr>
              <a:t> getroffen moeten worden. Het is dan de tijd om de vinger aan de pols te houden.</a:t>
            </a:r>
          </a:p>
          <a:p>
            <a:pPr marL="171438" marR="0" lvl="0" indent="-171438"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nl-NL" sz="1600" b="0" i="0" u="none" strike="noStrike" kern="1200" cap="none" spc="0" normalizeH="0" baseline="0" noProof="0" smtClean="0">
                <a:ln>
                  <a:noFill/>
                </a:ln>
                <a:solidFill>
                  <a:schemeClr val="tx1"/>
                </a:solidFill>
                <a:effectLst/>
                <a:uLnTx/>
                <a:uFillTx/>
                <a:latin typeface="+mn-lt"/>
                <a:ea typeface="+mn-ea"/>
                <a:cs typeface="+mn-cs"/>
              </a:rPr>
              <a:t> </a:t>
            </a:r>
          </a:p>
          <a:p>
            <a:pPr marL="612750" marR="0" lvl="1" indent="-269875" algn="l" defTabSz="685749"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nl-NL" sz="1000" b="0" i="0" u="none" strike="noStrike" kern="1200" cap="none" spc="0" normalizeH="0" baseline="0" noProof="0" smtClean="0">
                <a:ln>
                  <a:noFill/>
                </a:ln>
                <a:solidFill>
                  <a:schemeClr val="tx1"/>
                </a:solidFill>
                <a:effectLst/>
                <a:uLnTx/>
                <a:uFillTx/>
                <a:latin typeface="+mn-lt"/>
                <a:ea typeface="+mn-ea"/>
                <a:cs typeface="+mn-cs"/>
              </a:rPr>
              <a:t/>
            </a:r>
            <a:br>
              <a:rPr kumimoji="0" lang="nl-NL" sz="1000" b="0" i="0" u="none" strike="noStrike" kern="1200" cap="none" spc="0" normalizeH="0" baseline="0" noProof="0" smtClean="0">
                <a:ln>
                  <a:noFill/>
                </a:ln>
                <a:solidFill>
                  <a:schemeClr val="tx1"/>
                </a:solidFill>
                <a:effectLst/>
                <a:uLnTx/>
                <a:uFillTx/>
                <a:latin typeface="+mn-lt"/>
                <a:ea typeface="+mn-ea"/>
                <a:cs typeface="+mn-cs"/>
              </a:rPr>
            </a:br>
            <a:r>
              <a:rPr kumimoji="0" lang="nl-NL" sz="1000" b="0" i="0" u="none" strike="noStrike" kern="1200" cap="none" spc="0" normalizeH="0" baseline="0" noProof="0" smtClean="0">
                <a:ln>
                  <a:noFill/>
                </a:ln>
                <a:solidFill>
                  <a:schemeClr val="tx1"/>
                </a:solidFill>
                <a:effectLst/>
                <a:uLnTx/>
                <a:uFillTx/>
                <a:latin typeface="+mn-lt"/>
                <a:ea typeface="+mn-ea"/>
                <a:cs typeface="+mn-cs"/>
              </a:rPr>
              <a:t> </a:t>
            </a:r>
            <a:br>
              <a:rPr kumimoji="0" lang="nl-NL" sz="1000" b="0" i="0" u="none" strike="noStrike" kern="1200" cap="none" spc="0" normalizeH="0" baseline="0" noProof="0" smtClean="0">
                <a:ln>
                  <a:noFill/>
                </a:ln>
                <a:solidFill>
                  <a:schemeClr val="tx1"/>
                </a:solidFill>
                <a:effectLst/>
                <a:uLnTx/>
                <a:uFillTx/>
                <a:latin typeface="+mn-lt"/>
                <a:ea typeface="+mn-ea"/>
                <a:cs typeface="+mn-cs"/>
              </a:rPr>
            </a:br>
            <a:r>
              <a:rPr kumimoji="0" lang="nl-NL" sz="1000" b="0" i="0" u="none" strike="noStrike" kern="1200" cap="none" spc="0" normalizeH="0" baseline="0" noProof="0" smtClean="0">
                <a:ln>
                  <a:noFill/>
                </a:ln>
                <a:solidFill>
                  <a:schemeClr val="tx1"/>
                </a:solidFill>
                <a:effectLst/>
                <a:uLnTx/>
                <a:uFillTx/>
                <a:latin typeface="+mn-lt"/>
                <a:ea typeface="+mn-ea"/>
                <a:cs typeface="+mn-cs"/>
              </a:rPr>
              <a:t/>
            </a:r>
            <a:br>
              <a:rPr kumimoji="0" lang="nl-NL" sz="1000" b="0" i="0" u="none" strike="noStrike" kern="1200" cap="none" spc="0" normalizeH="0" baseline="0" noProof="0" smtClean="0">
                <a:ln>
                  <a:noFill/>
                </a:ln>
                <a:solidFill>
                  <a:schemeClr val="tx1"/>
                </a:solidFill>
                <a:effectLst/>
                <a:uLnTx/>
                <a:uFillTx/>
                <a:latin typeface="+mn-lt"/>
                <a:ea typeface="+mn-ea"/>
                <a:cs typeface="+mn-cs"/>
              </a:rPr>
            </a:br>
            <a:endParaRPr kumimoji="0" lang="nl-NL" sz="1000" b="0" i="0" u="none" strike="noStrike" kern="1200" cap="none" spc="0" normalizeH="0" baseline="0" noProof="0" smtClean="0">
              <a:ln>
                <a:noFill/>
              </a:ln>
              <a:solidFill>
                <a:schemeClr val="tx1"/>
              </a:solidFill>
              <a:effectLst/>
              <a:uLnTx/>
              <a:uFillTx/>
              <a:latin typeface="+mn-lt"/>
              <a:ea typeface="+mn-ea"/>
              <a:cs typeface="+mn-cs"/>
            </a:endParaRPr>
          </a:p>
          <a:p>
            <a:pPr marL="612750" marR="0" lvl="1" indent="-269875" algn="l" defTabSz="685749"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nl-NL" sz="1600" b="0" i="0" u="none" strike="noStrike" kern="1200" cap="none" spc="0" normalizeH="0" baseline="0" noProof="0" smtClean="0">
              <a:ln>
                <a:noFill/>
              </a:ln>
              <a:solidFill>
                <a:schemeClr val="tx1"/>
              </a:solidFill>
              <a:effectLst/>
              <a:uLnTx/>
              <a:uFillTx/>
              <a:latin typeface="+mn-lt"/>
              <a:ea typeface="+mn-ea"/>
              <a:cs typeface="+mn-cs"/>
            </a:endParaRPr>
          </a:p>
          <a:p>
            <a:pPr marL="171438" marR="0" lvl="0" indent="-171438"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nl-NL" sz="1600" b="0" i="0" u="none" strike="noStrike" kern="1200" cap="none" spc="0" normalizeH="0" baseline="0" noProof="0" smtClean="0">
              <a:ln>
                <a:noFill/>
              </a:ln>
              <a:solidFill>
                <a:schemeClr val="tx1"/>
              </a:solidFill>
              <a:effectLst/>
              <a:uLnTx/>
              <a:uFillTx/>
              <a:latin typeface="+mn-lt"/>
              <a:ea typeface="+mn-ea"/>
              <a:cs typeface="+mn-cs"/>
            </a:endParaRPr>
          </a:p>
        </p:txBody>
      </p:sp>
      <p:pic>
        <p:nvPicPr>
          <p:cNvPr id="93186" name="Picture 2"/>
          <p:cNvPicPr>
            <a:picLocks noChangeAspect="1" noChangeArrowheads="1"/>
          </p:cNvPicPr>
          <p:nvPr/>
        </p:nvPicPr>
        <p:blipFill>
          <a:blip r:embed="rId2" cstate="print"/>
          <a:srcRect l="11533"/>
          <a:stretch>
            <a:fillRect/>
          </a:stretch>
        </p:blipFill>
        <p:spPr bwMode="auto">
          <a:xfrm>
            <a:off x="5394301" y="1086648"/>
            <a:ext cx="3627495" cy="22486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indhoven.jpg">
            <a:hlinkClick r:id="rId2" action="ppaction://hlinkpres?slideindex=1&amp;slidetitle="/>
          </p:cNvPr>
          <p:cNvPicPr>
            <a:picLocks noChangeAspect="1"/>
          </p:cNvPicPr>
          <p:nvPr/>
        </p:nvPicPr>
        <p:blipFill>
          <a:blip r:embed="rId3" cstate="print"/>
          <a:stretch>
            <a:fillRect/>
          </a:stretch>
        </p:blipFill>
        <p:spPr>
          <a:xfrm>
            <a:off x="2601159" y="1789558"/>
            <a:ext cx="3642692" cy="116522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021"/>
            <a:ext cx="7886700" cy="520828"/>
          </a:xfrm>
        </p:spPr>
        <p:txBody>
          <a:bodyPr>
            <a:noAutofit/>
          </a:bodyPr>
          <a:lstStyle/>
          <a:p>
            <a:r>
              <a:rPr lang="nl-NL" sz="2800" smtClean="0">
                <a:solidFill>
                  <a:srgbClr val="3333FF"/>
                </a:solidFill>
                <a:latin typeface="Arial" pitchFamily="34" charset="0"/>
                <a:cs typeface="Arial" pitchFamily="34" charset="0"/>
              </a:rPr>
              <a:t>Eindhoven</a:t>
            </a:r>
            <a:endParaRPr lang="nl-NL" sz="2800">
              <a:solidFill>
                <a:srgbClr val="3333FF"/>
              </a:solidFill>
              <a:latin typeface="Arial" pitchFamily="34" charset="0"/>
              <a:cs typeface="Arial" pitchFamily="34" charset="0"/>
            </a:endParaRPr>
          </a:p>
        </p:txBody>
      </p:sp>
      <p:sp>
        <p:nvSpPr>
          <p:cNvPr id="3" name="Content Placeholder 2"/>
          <p:cNvSpPr>
            <a:spLocks noGrp="1"/>
          </p:cNvSpPr>
          <p:nvPr>
            <p:ph idx="1"/>
          </p:nvPr>
        </p:nvSpPr>
        <p:spPr>
          <a:xfrm>
            <a:off x="628650" y="604299"/>
            <a:ext cx="7886700" cy="4412974"/>
          </a:xfrm>
        </p:spPr>
        <p:txBody>
          <a:bodyPr>
            <a:noAutofit/>
          </a:bodyPr>
          <a:lstStyle/>
          <a:p>
            <a:endParaRPr lang="nl-NL" sz="2000" smtClean="0"/>
          </a:p>
          <a:p>
            <a:r>
              <a:rPr lang="nl-NL" sz="2000" smtClean="0"/>
              <a:t>De </a:t>
            </a:r>
            <a:r>
              <a:rPr lang="nl-NL" sz="2000" b="1" smtClean="0"/>
              <a:t>kernboodschap</a:t>
            </a:r>
            <a:r>
              <a:rPr lang="nl-NL" sz="2000" smtClean="0"/>
              <a:t> blijft voor ons hetzelfde als vorig jaar:</a:t>
            </a:r>
          </a:p>
          <a:p>
            <a:pPr lvl="1" fontAlgn="ctr"/>
            <a:r>
              <a:rPr lang="nl-NL" sz="1600" smtClean="0"/>
              <a:t>Het verminderen van doorgaand autoverkeer in de binnenstad</a:t>
            </a:r>
          </a:p>
          <a:p>
            <a:pPr lvl="1" fontAlgn="ctr"/>
            <a:r>
              <a:rPr lang="en-US" sz="1600" smtClean="0"/>
              <a:t>30 wordt het nieuwe 50 </a:t>
            </a:r>
            <a:endParaRPr lang="nl-NL" sz="1600" smtClean="0"/>
          </a:p>
          <a:p>
            <a:endParaRPr lang="nl-NL" sz="1600" smtClean="0"/>
          </a:p>
        </p:txBody>
      </p:sp>
      <p:sp>
        <p:nvSpPr>
          <p:cNvPr id="7" name="TextBox 6"/>
          <p:cNvSpPr txBox="1"/>
          <p:nvPr/>
        </p:nvSpPr>
        <p:spPr>
          <a:xfrm rot="21150085">
            <a:off x="2920464" y="4456702"/>
            <a:ext cx="1186287" cy="307777"/>
          </a:xfrm>
          <a:prstGeom prst="rect">
            <a:avLst/>
          </a:prstGeom>
          <a:noFill/>
        </p:spPr>
        <p:txBody>
          <a:bodyPr wrap="none" rtlCol="0">
            <a:spAutoFit/>
          </a:bodyPr>
          <a:lstStyle/>
          <a:p>
            <a:r>
              <a:rPr lang="nl-NL" smtClean="0">
                <a:solidFill>
                  <a:schemeClr val="bg1"/>
                </a:solidFill>
              </a:rPr>
              <a:t>Heuvelgalerie</a:t>
            </a:r>
            <a:endParaRPr lang="nl-NL">
              <a:solidFill>
                <a:schemeClr val="bg1"/>
              </a:solidFill>
            </a:endParaRPr>
          </a:p>
        </p:txBody>
      </p:sp>
      <p:pic>
        <p:nvPicPr>
          <p:cNvPr id="71682" name="Picture 2" descr="Afbeeldingsresultaat voor 30 wordt het nieuwe 50"/>
          <p:cNvPicPr>
            <a:picLocks noChangeAspect="1" noChangeArrowheads="1"/>
          </p:cNvPicPr>
          <p:nvPr/>
        </p:nvPicPr>
        <p:blipFill>
          <a:blip r:embed="rId2" cstate="print"/>
          <a:srcRect/>
          <a:stretch>
            <a:fillRect/>
          </a:stretch>
        </p:blipFill>
        <p:spPr bwMode="auto">
          <a:xfrm>
            <a:off x="1381468" y="2478220"/>
            <a:ext cx="5742988" cy="194476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TotalTime>
  <Words>2715</Words>
  <Application>Microsoft Office PowerPoint</Application>
  <PresentationFormat>On-screen Show (16:9)</PresentationFormat>
  <Paragraphs>444</Paragraphs>
  <Slides>70</Slides>
  <Notes>1</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Kantoorthema</vt:lpstr>
      <vt:lpstr>Verslag regio, onderafdelingen  &amp; contactpersonen</vt:lpstr>
      <vt:lpstr>Slide 2</vt:lpstr>
      <vt:lpstr>Slide 3</vt:lpstr>
      <vt:lpstr>Slide 4</vt:lpstr>
      <vt:lpstr>Slide 5</vt:lpstr>
      <vt:lpstr>Slide 6</vt:lpstr>
      <vt:lpstr>Slide 7</vt:lpstr>
      <vt:lpstr>Slide 8</vt:lpstr>
      <vt:lpstr>Eindhoven</vt:lpstr>
      <vt:lpstr>Eindhoven (vervolg)</vt:lpstr>
      <vt:lpstr>Eindhoven (vervolg)</vt:lpstr>
      <vt:lpstr>Eindhoven (vervolg)</vt:lpstr>
      <vt:lpstr>Eindhoven (vervolg)</vt:lpstr>
      <vt:lpstr>Eindhoven (vervolg)</vt:lpstr>
      <vt:lpstr>Eindhoven (vervolg)</vt:lpstr>
      <vt:lpstr>Eindhoven (vervolg)</vt:lpstr>
      <vt:lpstr>Eindhoven (vervolg)</vt:lpstr>
      <vt:lpstr>Eindhoven (vervolg)</vt:lpstr>
      <vt:lpstr>Slide 19</vt:lpstr>
      <vt:lpstr>Helmond </vt:lpstr>
      <vt:lpstr>Helmond (vervolg)</vt:lpstr>
      <vt:lpstr>Helmond (vervolg)</vt:lpstr>
      <vt:lpstr>Helmond (vervolg)</vt:lpstr>
      <vt:lpstr>Helmond (vervolg)</vt:lpstr>
      <vt:lpstr>Helmond (vervolg)</vt:lpstr>
      <vt:lpstr>Helmond (vervolg)</vt:lpstr>
      <vt:lpstr>Slide 27</vt:lpstr>
      <vt:lpstr>Geldrop-Mierlo</vt:lpstr>
      <vt:lpstr>Geldrop-Mierlo (vervolg)</vt:lpstr>
      <vt:lpstr>Geldrop-Mierlo (vervolg)</vt:lpstr>
      <vt:lpstr>Geldrop-Mierlo (vervolg)</vt:lpstr>
      <vt:lpstr>Geldrop-Mierlo (vervolg)</vt:lpstr>
      <vt:lpstr>Slide 33</vt:lpstr>
      <vt:lpstr>Valkenswaard</vt:lpstr>
      <vt:lpstr>Valkenswaard (vervolg)</vt:lpstr>
      <vt:lpstr>Valkenswaard (vervolg)</vt:lpstr>
      <vt:lpstr>Valkenswaard (vervolg)</vt:lpstr>
      <vt:lpstr>Valkenswaard (vervolg)</vt:lpstr>
      <vt:lpstr>Valkenswaard (vervolg)</vt:lpstr>
      <vt:lpstr>Slide 40</vt:lpstr>
      <vt:lpstr>Nuenen</vt:lpstr>
      <vt:lpstr>Nuenen (vervolg)</vt:lpstr>
      <vt:lpstr>Nuenen (vervolg)</vt:lpstr>
      <vt:lpstr>Nuenen (vervolg)</vt:lpstr>
      <vt:lpstr>Nuenen (vervolg)</vt:lpstr>
      <vt:lpstr>Nuenen (vervolg)</vt:lpstr>
      <vt:lpstr>Slide 47</vt:lpstr>
      <vt:lpstr>Inleiding</vt:lpstr>
      <vt:lpstr>Gerealiseerd</vt:lpstr>
      <vt:lpstr>Plannen</vt:lpstr>
      <vt:lpstr>Plannen</vt:lpstr>
      <vt:lpstr>Diverse</vt:lpstr>
      <vt:lpstr>Slide 53</vt:lpstr>
      <vt:lpstr>Slide 54</vt:lpstr>
      <vt:lpstr>Heeze-Leende</vt:lpstr>
      <vt:lpstr>Heeze-Leende (vervolg)</vt:lpstr>
      <vt:lpstr>Heeze-Leende (vervolg)</vt:lpstr>
      <vt:lpstr>Heeze-Leende (vervolg)</vt:lpstr>
      <vt:lpstr>Heeze-Leende (vervolg)</vt:lpstr>
      <vt:lpstr>Slide 60</vt:lpstr>
      <vt:lpstr>Best</vt:lpstr>
      <vt:lpstr>Best (vervolg)</vt:lpstr>
      <vt:lpstr>Best (vervolg)</vt:lpstr>
      <vt:lpstr>Best (vervolg)</vt:lpstr>
      <vt:lpstr>Slide 65</vt:lpstr>
      <vt:lpstr>Veldhoven </vt:lpstr>
      <vt:lpstr>Veldhoven (vervolg) </vt:lpstr>
      <vt:lpstr>Slide 68</vt:lpstr>
      <vt:lpstr>Slide 69</vt:lpstr>
      <vt:lpstr>Oirschot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Bestuur</dc:title>
  <dc:creator>Annemie Driessen</dc:creator>
  <cp:lastModifiedBy>Marten</cp:lastModifiedBy>
  <cp:revision>158</cp:revision>
  <dcterms:created xsi:type="dcterms:W3CDTF">2019-04-05T20:50:30Z</dcterms:created>
  <dcterms:modified xsi:type="dcterms:W3CDTF">2019-04-14T15:17:14Z</dcterms:modified>
</cp:coreProperties>
</file>